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5"/>
    <p:sldMasterId id="214748370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Asap Condensed"/>
      <p:regular r:id="rId39"/>
      <p:bold r:id="rId40"/>
      <p:italic r:id="rId41"/>
      <p:boldItalic r:id="rId42"/>
    </p:embeddedFont>
    <p:embeddedFont>
      <p:font typeface="Raleway"/>
      <p:regular r:id="rId43"/>
      <p:bold r:id="rId44"/>
      <p:italic r:id="rId45"/>
      <p:boldItalic r:id="rId46"/>
    </p:embeddedFont>
    <p:embeddedFont>
      <p:font typeface="Lato"/>
      <p:regular r:id="rId47"/>
      <p:bold r:id="rId48"/>
      <p:italic r:id="rId49"/>
      <p:boldItalic r:id="rId50"/>
    </p:embeddedFont>
    <p:embeddedFont>
      <p:font typeface="Raleway Thin"/>
      <p:regular r:id="rId51"/>
      <p:bold r:id="rId52"/>
      <p:italic r:id="rId53"/>
      <p:boldItalic r:id="rId54"/>
    </p:embeddedFont>
    <p:embeddedFont>
      <p:font typeface="Asap Condensed Medium"/>
      <p:regular r:id="rId55"/>
      <p:bold r:id="rId56"/>
      <p:italic r:id="rId57"/>
      <p:boldItalic r:id="rId58"/>
    </p:embeddedFont>
    <p:embeddedFont>
      <p:font typeface="Roboto Condensed"/>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65">
          <p15:clr>
            <a:srgbClr val="9AA0A6"/>
          </p15:clr>
        </p15:guide>
        <p15:guide id="2" pos="546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BFC1EC-5903-4FF6-B493-7E83532E802F}">
  <a:tblStyle styleId="{47BFC1EC-5903-4FF6-B493-7E83532E80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65"/>
        <p:guide pos="546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sapCondensed-bold.fntdata"/><Relationship Id="rId42" Type="http://schemas.openxmlformats.org/officeDocument/2006/relationships/font" Target="fonts/AsapCondensed-boldItalic.fntdata"/><Relationship Id="rId41" Type="http://schemas.openxmlformats.org/officeDocument/2006/relationships/font" Target="fonts/AsapCondensed-italic.fntdata"/><Relationship Id="rId44" Type="http://schemas.openxmlformats.org/officeDocument/2006/relationships/font" Target="fonts/Raleway-bold.fntdata"/><Relationship Id="rId43" Type="http://schemas.openxmlformats.org/officeDocument/2006/relationships/font" Target="fonts/Raleway-regular.fntdata"/><Relationship Id="rId46" Type="http://schemas.openxmlformats.org/officeDocument/2006/relationships/font" Target="fonts/Raleway-boldItalic.fntdata"/><Relationship Id="rId45"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AsapCondensed-regular.fntdata"/><Relationship Id="rId38" Type="http://schemas.openxmlformats.org/officeDocument/2006/relationships/slide" Target="slides/slide31.xml"/><Relationship Id="rId62" Type="http://schemas.openxmlformats.org/officeDocument/2006/relationships/font" Target="fonts/RobotoCondensed-boldItalic.fntdata"/><Relationship Id="rId61" Type="http://schemas.openxmlformats.org/officeDocument/2006/relationships/font" Target="fonts/RobotoCondense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RobotoCondensed-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Thin-regular.fntdata"/><Relationship Id="rId50" Type="http://schemas.openxmlformats.org/officeDocument/2006/relationships/font" Target="fonts/Lato-boldItalic.fntdata"/><Relationship Id="rId53" Type="http://schemas.openxmlformats.org/officeDocument/2006/relationships/font" Target="fonts/RalewayThin-italic.fntdata"/><Relationship Id="rId52" Type="http://schemas.openxmlformats.org/officeDocument/2006/relationships/font" Target="fonts/RalewayThin-bold.fntdata"/><Relationship Id="rId11" Type="http://schemas.openxmlformats.org/officeDocument/2006/relationships/slide" Target="slides/slide4.xml"/><Relationship Id="rId55" Type="http://schemas.openxmlformats.org/officeDocument/2006/relationships/font" Target="fonts/AsapCondensedMedium-regular.fntdata"/><Relationship Id="rId10" Type="http://schemas.openxmlformats.org/officeDocument/2006/relationships/slide" Target="slides/slide3.xml"/><Relationship Id="rId54" Type="http://schemas.openxmlformats.org/officeDocument/2006/relationships/font" Target="fonts/RalewayThin-boldItalic.fntdata"/><Relationship Id="rId13" Type="http://schemas.openxmlformats.org/officeDocument/2006/relationships/slide" Target="slides/slide6.xml"/><Relationship Id="rId57" Type="http://schemas.openxmlformats.org/officeDocument/2006/relationships/font" Target="fonts/AsapCondensedMedium-italic.fntdata"/><Relationship Id="rId12" Type="http://schemas.openxmlformats.org/officeDocument/2006/relationships/slide" Target="slides/slide5.xml"/><Relationship Id="rId56" Type="http://schemas.openxmlformats.org/officeDocument/2006/relationships/font" Target="fonts/AsapCondensedMedium-bold.fntdata"/><Relationship Id="rId15" Type="http://schemas.openxmlformats.org/officeDocument/2006/relationships/slide" Target="slides/slide8.xml"/><Relationship Id="rId59" Type="http://schemas.openxmlformats.org/officeDocument/2006/relationships/font" Target="fonts/RobotoCondensed-regular.fntdata"/><Relationship Id="rId14" Type="http://schemas.openxmlformats.org/officeDocument/2006/relationships/slide" Target="slides/slide7.xml"/><Relationship Id="rId58" Type="http://schemas.openxmlformats.org/officeDocument/2006/relationships/font" Target="fonts/AsapCondensedMedium-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a8e5b1e5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a8e5b1e5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95dc47ce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95dc47ce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e9a829dbf0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e9a829dbf0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95dc47ce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95dc47ce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e95dc47ce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e95dc47c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8</a:t>
            </a:r>
            <a:r>
              <a:rPr lang="en"/>
              <a:t> breakouts for 20 minutes</a:t>
            </a:r>
            <a:endParaRPr/>
          </a:p>
          <a:p>
            <a:pPr indent="0" lvl="0" marL="0" rtl="0" algn="l">
              <a:spcBef>
                <a:spcPts val="0"/>
              </a:spcBef>
              <a:spcAft>
                <a:spcPts val="0"/>
              </a:spcAft>
              <a:buNone/>
            </a:pPr>
            <a:r>
              <a:rPr b="1" lang="en"/>
              <a:t>Copy and paste questions into the chat</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95dc47ce4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95dc47ce4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e687d958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e687d9585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e9a829db5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e9a829db5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e95dc47ce4_1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e95dc47ce4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e9a829dbf0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e9a829dbf0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e95dc47ce4_1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e95dc47ce4_1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cf20f8ccc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cf20f8ccc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9a829dbf0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e9a829dbf0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e9a829dbf0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e9a829dbf0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e687d9585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e687d9585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9a829dbf0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9a829dbf0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e9a829dbf0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e9a829dbf0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e9a829dbf0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e9a829dbf0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e9a829dbf0_3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e9a829dbf0_3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e9d319851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e9d319851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8 breakouts for 20 minutes</a:t>
            </a:r>
            <a:endParaRPr/>
          </a:p>
          <a:p>
            <a:pPr indent="0" lvl="0" marL="0" rtl="0" algn="l">
              <a:spcBef>
                <a:spcPts val="0"/>
              </a:spcBef>
              <a:spcAft>
                <a:spcPts val="0"/>
              </a:spcAft>
              <a:buNone/>
            </a:pPr>
            <a:r>
              <a:rPr b="1" lang="en"/>
              <a:t>Copy and paste questions into the chat</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e95dc47ce4_1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e95dc47ce4_1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e95dc47ce4_1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e95dc47ce4_1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dfed7427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dfed7427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e95dc47ce4_1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e95dc47ce4_1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e95dc47ce4_1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e95dc47ce4_1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6c3f52f7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6c3f52f7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687d9585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e687d9585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Right now, tap into your most focused, nerdy, number loving brain!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95dc47c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95dc47c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95dc47c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e95dc47c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e95dc47ce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e95dc47ce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Minneapolis team unmute, what got you there?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9d31985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9d31985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Minneapolis team unmute, what got you there?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hoto" type="title">
  <p:cSld name="TITLE">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Google Shape;8;p2"/>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chemeClr val="lt1"/>
                </a:solidFill>
                <a:highlight>
                  <a:srgbClr val="12B5EA"/>
                </a:highlight>
                <a:latin typeface="Asap Condensed"/>
                <a:ea typeface="Asap Condensed"/>
                <a:cs typeface="Asap Condensed"/>
                <a:sym typeface="Asap Condensed"/>
              </a:rPr>
              <a:t> Community Solutions</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p:txBody>
      </p:sp>
      <p:sp>
        <p:nvSpPr>
          <p:cNvPr id="9" name="Google Shape;9;p2"/>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Thin"/>
                <a:ea typeface="Raleway Thin"/>
                <a:cs typeface="Raleway Thin"/>
                <a:sym typeface="Raleway Thin"/>
              </a:rPr>
              <a:t>August 7, 2020</a:t>
            </a:r>
            <a:endParaRPr i="0">
              <a:solidFill>
                <a:schemeClr val="lt1"/>
              </a:solidFill>
              <a:latin typeface="Raleway Thin"/>
              <a:ea typeface="Raleway Thin"/>
              <a:cs typeface="Raleway Thin"/>
              <a:sym typeface="Raleway Th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p:cSld name="TITLE_AND_BODY_2_1_1_1">
    <p:bg>
      <p:bgPr>
        <a:solidFill>
          <a:srgbClr val="FFFFFF"/>
        </a:solidFill>
      </p:bgPr>
    </p:bg>
    <p:spTree>
      <p:nvGrpSpPr>
        <p:cNvPr id="44" name="Shape 44"/>
        <p:cNvGrpSpPr/>
        <p:nvPr/>
      </p:nvGrpSpPr>
      <p:grpSpPr>
        <a:xfrm>
          <a:off x="0" y="0"/>
          <a:ext cx="0" cy="0"/>
          <a:chOff x="0" y="0"/>
          <a:chExt cx="0" cy="0"/>
        </a:xfrm>
      </p:grpSpPr>
      <p:sp>
        <p:nvSpPr>
          <p:cNvPr id="45" name="Google Shape;45;p11"/>
          <p:cNvSpPr/>
          <p:nvPr/>
        </p:nvSpPr>
        <p:spPr>
          <a:xfrm>
            <a:off x="0" y="0"/>
            <a:ext cx="4541700" cy="5143500"/>
          </a:xfrm>
          <a:prstGeom prst="rect">
            <a:avLst/>
          </a:prstGeom>
          <a:solidFill>
            <a:srgbClr val="FF6F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 name="Google Shape;46;p11"/>
          <p:cNvPicPr preferRelativeResize="0"/>
          <p:nvPr/>
        </p:nvPicPr>
        <p:blipFill>
          <a:blip r:embed="rId2">
            <a:alphaModFix/>
          </a:blip>
          <a:stretch>
            <a:fillRect/>
          </a:stretch>
        </p:blipFill>
        <p:spPr>
          <a:xfrm>
            <a:off x="228600" y="-41673"/>
            <a:ext cx="8991600" cy="5212822"/>
          </a:xfrm>
          <a:prstGeom prst="rect">
            <a:avLst/>
          </a:prstGeom>
          <a:noFill/>
          <a:ln>
            <a:noFill/>
          </a:ln>
        </p:spPr>
      </p:pic>
      <p:sp>
        <p:nvSpPr>
          <p:cNvPr id="47" name="Google Shape;47;p11"/>
          <p:cNvSpPr/>
          <p:nvPr/>
        </p:nvSpPr>
        <p:spPr>
          <a:xfrm>
            <a:off x="4764350" y="1246425"/>
            <a:ext cx="489300" cy="427200"/>
          </a:xfrm>
          <a:prstGeom prst="rect">
            <a:avLst/>
          </a:prstGeom>
          <a:solidFill>
            <a:srgbClr val="952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1"/>
          <p:cNvSpPr/>
          <p:nvPr/>
        </p:nvSpPr>
        <p:spPr>
          <a:xfrm flipH="1">
            <a:off x="5031950" y="1147075"/>
            <a:ext cx="221700" cy="538500"/>
          </a:xfrm>
          <a:prstGeom prst="rtTriangle">
            <a:avLst/>
          </a:prstGeom>
          <a:solidFill>
            <a:srgbClr val="C45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nvSpPr>
        <p:spPr>
          <a:xfrm>
            <a:off x="4662950" y="1186625"/>
            <a:ext cx="772500" cy="5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300">
                <a:solidFill>
                  <a:schemeClr val="lt1"/>
                </a:solidFill>
                <a:latin typeface="Asap Condensed"/>
                <a:ea typeface="Asap Condensed"/>
                <a:cs typeface="Asap Condensed"/>
                <a:sym typeface="Asap Condensed"/>
              </a:rPr>
              <a:t>13</a:t>
            </a:r>
            <a:endParaRPr b="1" sz="4300">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50" name="Shape 50"/>
        <p:cNvGrpSpPr/>
        <p:nvPr/>
      </p:nvGrpSpPr>
      <p:grpSpPr>
        <a:xfrm>
          <a:off x="0" y="0"/>
          <a:ext cx="0" cy="0"/>
          <a:chOff x="0" y="0"/>
          <a:chExt cx="0" cy="0"/>
        </a:xfrm>
      </p:grpSpPr>
      <p:pic>
        <p:nvPicPr>
          <p:cNvPr id="51" name="Google Shape;51;p12"/>
          <p:cNvPicPr preferRelativeResize="0"/>
          <p:nvPr/>
        </p:nvPicPr>
        <p:blipFill>
          <a:blip r:embed="rId2">
            <a:alphaModFix/>
          </a:blip>
          <a:stretch>
            <a:fillRect/>
          </a:stretch>
        </p:blipFill>
        <p:spPr>
          <a:xfrm>
            <a:off x="0" y="0"/>
            <a:ext cx="9144000" cy="5143484"/>
          </a:xfrm>
          <a:prstGeom prst="rect">
            <a:avLst/>
          </a:prstGeom>
          <a:noFill/>
          <a:ln>
            <a:noFill/>
          </a:ln>
        </p:spPr>
      </p:pic>
      <p:sp>
        <p:nvSpPr>
          <p:cNvPr id="52" name="Google Shape;52;p12"/>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53" name="Google Shape;53;p12"/>
          <p:cNvSpPr txBox="1"/>
          <p:nvPr/>
        </p:nvSpPr>
        <p:spPr>
          <a:xfrm>
            <a:off x="433200" y="3608075"/>
            <a:ext cx="8277600" cy="1405800"/>
          </a:xfrm>
          <a:prstGeom prst="rect">
            <a:avLst/>
          </a:prstGeom>
          <a:noFill/>
          <a:ln>
            <a:noFill/>
          </a:ln>
        </p:spPr>
        <p:txBody>
          <a:bodyPr anchorCtr="0" anchor="ctr" bIns="91425" lIns="91425" spcFirstLastPara="1" rIns="91425" wrap="square" tIns="91425">
            <a:noAutofit/>
          </a:bodyPr>
          <a:lstStyle/>
          <a:p>
            <a:pPr indent="457200" lvl="1" marL="0" rtl="0" algn="l">
              <a:lnSpc>
                <a:spcPct val="115000"/>
              </a:lnSpc>
              <a:spcBef>
                <a:spcPts val="0"/>
              </a:spcBef>
              <a:spcAft>
                <a:spcPts val="0"/>
              </a:spcAft>
              <a:buNone/>
            </a:pPr>
            <a:r>
              <a:rPr lang="en" sz="2000">
                <a:latin typeface="Asap Condensed"/>
                <a:ea typeface="Asap Condensed"/>
                <a:cs typeface="Asap Condensed"/>
                <a:sym typeface="Asap Condensed"/>
              </a:rPr>
              <a:t>   </a:t>
            </a:r>
            <a:r>
              <a:rPr lang="en" sz="2000">
                <a:solidFill>
                  <a:srgbClr val="FFFFFF"/>
                </a:solidFill>
                <a:latin typeface="Asap Condensed"/>
                <a:ea typeface="Asap Condensed"/>
                <a:cs typeface="Asap Condensed"/>
                <a:sym typeface="Asap Condensed"/>
              </a:rPr>
              <a:t>                                </a:t>
            </a:r>
            <a:endParaRPr sz="2000">
              <a:solidFill>
                <a:srgbClr val="FFFFFF"/>
              </a:solidFill>
              <a:latin typeface="Asap Condensed"/>
              <a:ea typeface="Asap Condensed"/>
              <a:cs typeface="Asap Condensed"/>
              <a:sym typeface="Asap Condensed"/>
            </a:endParaRPr>
          </a:p>
          <a:p>
            <a:pPr indent="0" lvl="1" marL="0" rtl="0" algn="l">
              <a:lnSpc>
                <a:spcPct val="115000"/>
              </a:lnSpc>
              <a:spcBef>
                <a:spcPts val="0"/>
              </a:spcBef>
              <a:spcAft>
                <a:spcPts val="0"/>
              </a:spcAft>
              <a:buNone/>
            </a:pPr>
            <a:r>
              <a:rPr b="1" lang="en" sz="1800">
                <a:solidFill>
                  <a:schemeClr val="lt1"/>
                </a:solidFill>
                <a:latin typeface="Asap Condensed"/>
                <a:ea typeface="Asap Condensed"/>
                <a:cs typeface="Asap Condensed"/>
                <a:sym typeface="Asap Condensed"/>
              </a:rPr>
              <a:t>We w</a:t>
            </a:r>
            <a:r>
              <a:rPr b="1" lang="en" sz="1800">
                <a:solidFill>
                  <a:srgbClr val="FFFFFF"/>
                </a:solidFill>
                <a:latin typeface="Asap Condensed"/>
                <a:ea typeface="Asap Condensed"/>
                <a:cs typeface="Asap Condensed"/>
                <a:sym typeface="Asap Condensed"/>
              </a:rPr>
              <a:t>ork for a lasting end to homelessness that leaves no one behind.</a:t>
            </a:r>
            <a:r>
              <a:rPr lang="en" sz="1800">
                <a:solidFill>
                  <a:srgbClr val="FFFFFF"/>
                </a:solidFill>
                <a:latin typeface="Asap Condensed"/>
                <a:ea typeface="Asap Condensed"/>
                <a:cs typeface="Asap Condensed"/>
                <a:sym typeface="Asap Condensed"/>
              </a:rPr>
              <a:t> </a:t>
            </a:r>
            <a:br>
              <a:rPr lang="en" sz="2000">
                <a:solidFill>
                  <a:srgbClr val="FFFFFF"/>
                </a:solidFill>
                <a:latin typeface="Asap Condensed"/>
                <a:ea typeface="Asap Condensed"/>
                <a:cs typeface="Asap Condensed"/>
                <a:sym typeface="Asap Condensed"/>
              </a:rPr>
            </a:br>
            <a:r>
              <a:rPr lang="en" sz="1500">
                <a:solidFill>
                  <a:srgbClr val="FFFFFF"/>
                </a:solidFill>
                <a:latin typeface="Asap Condensed"/>
                <a:ea typeface="Asap Condensed"/>
                <a:cs typeface="Asap Condensed"/>
                <a:sym typeface="Asap Condensed"/>
              </a:rPr>
              <a:t>We envision a more equitable society where homelessness is never inevitable, inescapable, or a way of life.</a:t>
            </a:r>
            <a:endParaRPr sz="1500">
              <a:solidFill>
                <a:srgbClr val="FFFFFF"/>
              </a:solidFill>
              <a:latin typeface="Asap Condensed"/>
              <a:ea typeface="Asap Condensed"/>
              <a:cs typeface="Asap Condensed"/>
              <a:sym typeface="Asap Condensed"/>
            </a:endParaRPr>
          </a:p>
        </p:txBody>
      </p:sp>
      <p:sp>
        <p:nvSpPr>
          <p:cNvPr id="54" name="Google Shape;54;p12"/>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2"/>
          <p:cNvPicPr preferRelativeResize="0"/>
          <p:nvPr/>
        </p:nvPicPr>
        <p:blipFill>
          <a:blip r:embed="rId3">
            <a:alphaModFix/>
          </a:blip>
          <a:stretch>
            <a:fillRect/>
          </a:stretch>
        </p:blipFill>
        <p:spPr>
          <a:xfrm>
            <a:off x="516550" y="3400300"/>
            <a:ext cx="1426074" cy="4254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 maroon">
  <p:cSld name="TITLE_AND_TWO_COLUMNS_1">
    <p:bg>
      <p:bgPr>
        <a:solidFill>
          <a:srgbClr val="A50A51"/>
        </a:solidFill>
      </p:bgPr>
    </p:bg>
    <p:spTree>
      <p:nvGrpSpPr>
        <p:cNvPr id="56" name="Shape 56"/>
        <p:cNvGrpSpPr/>
        <p:nvPr/>
      </p:nvGrpSpPr>
      <p:grpSpPr>
        <a:xfrm>
          <a:off x="0" y="0"/>
          <a:ext cx="0" cy="0"/>
          <a:chOff x="0" y="0"/>
          <a:chExt cx="0" cy="0"/>
        </a:xfrm>
      </p:grpSpPr>
      <p:sp>
        <p:nvSpPr>
          <p:cNvPr id="57" name="Google Shape;57;p13"/>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800">
                <a:solidFill>
                  <a:srgbClr val="86AF15"/>
                </a:solidFill>
                <a:highlight>
                  <a:schemeClr val="lt1"/>
                </a:highlight>
                <a:latin typeface="Asap Condensed"/>
                <a:ea typeface="Asap Condensed"/>
                <a:cs typeface="Asap Condensed"/>
                <a:sym typeface="Asap Condensed"/>
              </a:rPr>
              <a:t> 78,000 </a:t>
            </a:r>
            <a:r>
              <a:rPr lang="en" sz="2800">
                <a:solidFill>
                  <a:srgbClr val="666666"/>
                </a:solidFill>
                <a:highlight>
                  <a:schemeClr val="lt1"/>
                </a:highlight>
                <a:latin typeface="Asap Condensed"/>
                <a:ea typeface="Asap Condensed"/>
                <a:cs typeface="Asap Condensed"/>
                <a:sym typeface="Asap Condensed"/>
              </a:rPr>
              <a:t>for our work</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32</a:t>
            </a:r>
            <a:r>
              <a:rPr lang="en" sz="2800">
                <a:solidFill>
                  <a:srgbClr val="666666"/>
                </a:solidFill>
                <a:highlight>
                  <a:schemeClr val="lt1"/>
                </a:highlight>
                <a:latin typeface="Asap Condensed"/>
                <a:ea typeface="Asap Condensed"/>
                <a:cs typeface="Asap Condensed"/>
                <a:sym typeface="Asap Condensed"/>
              </a:rPr>
              <a:t> are at the forefront of the</a:t>
            </a:r>
            <a:r>
              <a:rPr lang="en" sz="2800">
                <a:solidFill>
                  <a:schemeClr val="lt1"/>
                </a:solidFill>
                <a:highlight>
                  <a:schemeClr val="lt1"/>
                </a:highlight>
                <a:latin typeface="Asap Condensed"/>
                <a:ea typeface="Asap Condensed"/>
                <a:cs typeface="Asap Condensed"/>
                <a:sym typeface="Asap Condensed"/>
              </a:rPr>
              <a:t>.</a:t>
            </a:r>
            <a:r>
              <a:rPr lang="en" sz="2800">
                <a:solidFill>
                  <a:srgbClr val="666666"/>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64,000,000</a:t>
            </a:r>
            <a:r>
              <a:rPr lang="en" sz="2800">
                <a:solidFill>
                  <a:srgbClr val="666666"/>
                </a:solidFill>
                <a:highlight>
                  <a:schemeClr val="lt1"/>
                </a:highlight>
                <a:latin typeface="Asap Condensed"/>
                <a:ea typeface="Asap Condensed"/>
                <a:cs typeface="Asap Condensed"/>
                <a:sym typeface="Asap Condensed"/>
              </a:rPr>
              <a:t> and offer instrumental</a:t>
            </a:r>
            <a:r>
              <a:rPr lang="en" sz="2800">
                <a:solidFill>
                  <a:schemeClr val="lt1"/>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820,000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endParaRPr sz="28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
    <p:bg>
      <p:bgPr>
        <a:solidFill>
          <a:srgbClr val="FFFFFF"/>
        </a:solidFill>
      </p:bgPr>
    </p:bg>
    <p:spTree>
      <p:nvGrpSpPr>
        <p:cNvPr id="58" name="Shape 58"/>
        <p:cNvGrpSpPr/>
        <p:nvPr/>
      </p:nvGrpSpPr>
      <p:grpSpPr>
        <a:xfrm>
          <a:off x="0" y="0"/>
          <a:ext cx="0" cy="0"/>
          <a:chOff x="0" y="0"/>
          <a:chExt cx="0" cy="0"/>
        </a:xfrm>
      </p:grpSpPr>
      <p:sp>
        <p:nvSpPr>
          <p:cNvPr id="59" name="Google Shape;59;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Longer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61" name="Google Shape;61;p14"/>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9E9E9E"/>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Thin"/>
                <a:ea typeface="Raleway Thin"/>
                <a:cs typeface="Raleway Thin"/>
                <a:sym typeface="Raleway Thin"/>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Thin"/>
                <a:ea typeface="Raleway Thin"/>
                <a:cs typeface="Raleway Thin"/>
                <a:sym typeface="Raleway Thin"/>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Thin"/>
              <a:ea typeface="Raleway Thin"/>
              <a:cs typeface="Raleway Thin"/>
              <a:sym typeface="Raleway Thin"/>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titleOnly">
  <p:cSld name="TITLE_ONLY">
    <p:bg>
      <p:bgPr>
        <a:solidFill>
          <a:schemeClr val="lt1"/>
        </a:solidFill>
      </p:bgPr>
    </p:bg>
    <p:spTree>
      <p:nvGrpSpPr>
        <p:cNvPr id="62" name="Shape 62"/>
        <p:cNvGrpSpPr/>
        <p:nvPr/>
      </p:nvGrpSpPr>
      <p:grpSpPr>
        <a:xfrm>
          <a:off x="0" y="0"/>
          <a:ext cx="0" cy="0"/>
          <a:chOff x="0" y="0"/>
          <a:chExt cx="0" cy="0"/>
        </a:xfrm>
      </p:grpSpPr>
      <p:sp>
        <p:nvSpPr>
          <p:cNvPr id="63" name="Google Shape;63;p1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Bullet points insert title here </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65" name="Google Shape;65;p15"/>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
    <p:bg>
      <p:bgPr>
        <a:solidFill>
          <a:schemeClr val="lt1"/>
        </a:solidFill>
      </p:bgPr>
    </p:bg>
    <p:spTree>
      <p:nvGrpSpPr>
        <p:cNvPr id="66" name="Shape 66"/>
        <p:cNvGrpSpPr/>
        <p:nvPr/>
      </p:nvGrpSpPr>
      <p:grpSpPr>
        <a:xfrm>
          <a:off x="0" y="0"/>
          <a:ext cx="0" cy="0"/>
          <a:chOff x="0" y="0"/>
          <a:chExt cx="0" cy="0"/>
        </a:xfrm>
      </p:grpSpPr>
      <p:sp>
        <p:nvSpPr>
          <p:cNvPr id="67" name="Google Shape;67;p1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69" name="Google Shape;69;p16"/>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70" name="Shape 70"/>
        <p:cNvGrpSpPr/>
        <p:nvPr/>
      </p:nvGrpSpPr>
      <p:grpSpPr>
        <a:xfrm>
          <a:off x="0" y="0"/>
          <a:ext cx="0" cy="0"/>
          <a:chOff x="0" y="0"/>
          <a:chExt cx="0" cy="0"/>
        </a:xfrm>
      </p:grpSpPr>
      <p:sp>
        <p:nvSpPr>
          <p:cNvPr id="71" name="Google Shape;71;p1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2" name="Shape 7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1">
    <p:bg>
      <p:bgPr>
        <a:solidFill>
          <a:schemeClr val="lt1"/>
        </a:solidFill>
      </p:bgPr>
    </p:bg>
    <p:spTree>
      <p:nvGrpSpPr>
        <p:cNvPr id="73" name="Shape 73"/>
        <p:cNvGrpSpPr/>
        <p:nvPr/>
      </p:nvGrpSpPr>
      <p:grpSpPr>
        <a:xfrm>
          <a:off x="0" y="0"/>
          <a:ext cx="0" cy="0"/>
          <a:chOff x="0" y="0"/>
          <a:chExt cx="0" cy="0"/>
        </a:xfrm>
      </p:grpSpPr>
      <p:sp>
        <p:nvSpPr>
          <p:cNvPr id="74" name="Google Shape;74;p1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9"/>
          <p:cNvSpPr/>
          <p:nvPr/>
        </p:nvSpPr>
        <p:spPr>
          <a:xfrm>
            <a:off x="5984900"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9"/>
          <p:cNvSpPr/>
          <p:nvPr/>
        </p:nvSpPr>
        <p:spPr>
          <a:xfrm>
            <a:off x="3203088"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9"/>
          <p:cNvSpPr/>
          <p:nvPr/>
        </p:nvSpPr>
        <p:spPr>
          <a:xfrm>
            <a:off x="421275"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8" name="Google Shape;78;p19"/>
          <p:cNvGraphicFramePr/>
          <p:nvPr/>
        </p:nvGraphicFramePr>
        <p:xfrm>
          <a:off x="192675" y="1111038"/>
          <a:ext cx="3000000" cy="3000000"/>
        </p:xfrm>
        <a:graphic>
          <a:graphicData uri="http://schemas.openxmlformats.org/drawingml/2006/table">
            <a:tbl>
              <a:tblPr>
                <a:noFill/>
                <a:tableStyleId>{47BFC1EC-5903-4FF6-B493-7E83532E802F}</a:tableStyleId>
              </a:tblPr>
              <a:tblGrid>
                <a:gridCol w="2756525"/>
                <a:gridCol w="2756525"/>
                <a:gridCol w="2756525"/>
              </a:tblGrid>
              <a:tr h="633925">
                <a:tc>
                  <a:txBody>
                    <a:bodyPr/>
                    <a:lstStyle/>
                    <a:p>
                      <a:pPr indent="0" lvl="0" marL="0" rtl="0" algn="l">
                        <a:lnSpc>
                          <a:spcPct val="125000"/>
                        </a:lnSpc>
                        <a:spcBef>
                          <a:spcPts val="0"/>
                        </a:spcBef>
                        <a:spcAft>
                          <a:spcPts val="0"/>
                        </a:spcAft>
                        <a:buNone/>
                      </a:pPr>
                      <a:r>
                        <a:rPr b="1" lang="en" sz="1800">
                          <a:solidFill>
                            <a:srgbClr val="86AF15"/>
                          </a:solidFill>
                          <a:latin typeface="Asap Condensed"/>
                          <a:ea typeface="Asap Condensed"/>
                          <a:cs typeface="Asap Condensed"/>
                          <a:sym typeface="Asap Condensed"/>
                        </a:rPr>
                        <a:t>1</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Pre-work Period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2</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Piloting Workshops</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3</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 Intensive Action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02200">
                <a:tc>
                  <a:txBody>
                    <a:bodyPr/>
                    <a:lstStyle/>
                    <a:p>
                      <a:pPr indent="0" lvl="0" marL="0" rtl="0" algn="l">
                        <a:lnSpc>
                          <a:spcPct val="100000"/>
                        </a:lnSpc>
                        <a:spcBef>
                          <a:spcPts val="0"/>
                        </a:spcBef>
                        <a:spcAft>
                          <a:spcPts val="0"/>
                        </a:spcAft>
                        <a:buClr>
                          <a:schemeClr val="dk1"/>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Participants organize teams, gather data, </a:t>
                      </a:r>
                      <a:br>
                        <a:rPr lang="en" sz="1200">
                          <a:solidFill>
                            <a:srgbClr val="9E9E9E"/>
                          </a:solidFill>
                          <a:latin typeface="Raleway Thin"/>
                          <a:ea typeface="Raleway Thin"/>
                          <a:cs typeface="Raleway Thin"/>
                          <a:sym typeface="Raleway Thin"/>
                        </a:rPr>
                      </a:br>
                      <a:r>
                        <a:rPr lang="en" sz="1200">
                          <a:solidFill>
                            <a:srgbClr val="9E9E9E"/>
                          </a:solidFill>
                          <a:latin typeface="Raleway Thin"/>
                          <a:ea typeface="Raleway Thin"/>
                          <a:cs typeface="Raleway Thin"/>
                          <a:sym typeface="Raleway Thin"/>
                        </a:rPr>
                        <a:t>identify</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partners, and assess current capabilities in</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improvement methods and project management. </a:t>
                      </a:r>
                      <a:endParaRPr sz="1200">
                        <a:solidFill>
                          <a:srgbClr val="9E9E9E"/>
                        </a:solidFill>
                        <a:latin typeface="Raleway Thin"/>
                        <a:ea typeface="Raleway Thin"/>
                        <a:cs typeface="Raleway Thin"/>
                        <a:sym typeface="Raleway Thin"/>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A total of four 1.5-day workshops in which communities will build partnerships and share improvement methods.</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Participants organize teams, gather data, </a:t>
                      </a:r>
                      <a:br>
                        <a:rPr lang="en" sz="1200">
                          <a:solidFill>
                            <a:srgbClr val="9E9E9E"/>
                          </a:solidFill>
                          <a:latin typeface="Raleway Thin"/>
                          <a:ea typeface="Raleway Thin"/>
                          <a:cs typeface="Raleway Thin"/>
                          <a:sym typeface="Raleway Thin"/>
                        </a:rPr>
                      </a:br>
                      <a:r>
                        <a:rPr lang="en" sz="1200">
                          <a:solidFill>
                            <a:srgbClr val="9E9E9E"/>
                          </a:solidFill>
                          <a:latin typeface="Raleway Thin"/>
                          <a:ea typeface="Raleway Thin"/>
                          <a:cs typeface="Raleway Thin"/>
                          <a:sym typeface="Raleway Thin"/>
                        </a:rPr>
                        <a:t>identify</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partners, and assess current capabilities in</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improvement methods and project management. </a:t>
                      </a:r>
                      <a:endParaRPr sz="1200">
                        <a:solidFill>
                          <a:srgbClr val="9E9E9E"/>
                        </a:solidFill>
                        <a:latin typeface="Raleway Thin"/>
                        <a:ea typeface="Raleway Thin"/>
                        <a:cs typeface="Raleway Thin"/>
                        <a:sym typeface="Raleway Thin"/>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Communities refine interventions, continue to report progress and gather data on real-time results, and participate in all-site calls. </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Participants organize teams, gather data, </a:t>
                      </a:r>
                      <a:br>
                        <a:rPr lang="en" sz="1200">
                          <a:solidFill>
                            <a:srgbClr val="9E9E9E"/>
                          </a:solidFill>
                          <a:latin typeface="Raleway Thin"/>
                          <a:ea typeface="Raleway Thin"/>
                          <a:cs typeface="Raleway Thin"/>
                          <a:sym typeface="Raleway Thin"/>
                        </a:rPr>
                      </a:br>
                      <a:r>
                        <a:rPr lang="en" sz="1200">
                          <a:solidFill>
                            <a:srgbClr val="9E9E9E"/>
                          </a:solidFill>
                          <a:latin typeface="Raleway Thin"/>
                          <a:ea typeface="Raleway Thin"/>
                          <a:cs typeface="Raleway Thin"/>
                          <a:sym typeface="Raleway Thin"/>
                        </a:rPr>
                        <a:t>identify</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partners, and assess current capabilities in</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improvement methods and project management. </a:t>
                      </a:r>
                      <a:endParaRPr sz="1200">
                        <a:solidFill>
                          <a:srgbClr val="9E9E9E"/>
                        </a:solidFill>
                        <a:latin typeface="Raleway Thin"/>
                        <a:ea typeface="Raleway Thin"/>
                        <a:cs typeface="Raleway Thin"/>
                        <a:sym typeface="Raleway Thin"/>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9" name="Google Shape;79;p1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Three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
    <p:bg>
      <p:bgPr>
        <a:solidFill>
          <a:schemeClr val="lt1"/>
        </a:solidFill>
      </p:bgPr>
    </p:bg>
    <p:spTree>
      <p:nvGrpSpPr>
        <p:cNvPr id="80" name="Shape 80"/>
        <p:cNvGrpSpPr/>
        <p:nvPr/>
      </p:nvGrpSpPr>
      <p:grpSpPr>
        <a:xfrm>
          <a:off x="0" y="0"/>
          <a:ext cx="0" cy="0"/>
          <a:chOff x="0" y="0"/>
          <a:chExt cx="0" cy="0"/>
        </a:xfrm>
      </p:grpSpPr>
      <p:sp>
        <p:nvSpPr>
          <p:cNvPr id="81" name="Google Shape;81;p2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0"/>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0"/>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85" name="Google Shape;85;p20"/>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86" name="Google Shape;86;p20"/>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87" name="Google Shape;87;p20"/>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88" name="Google Shape;88;p20"/>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89" name="Google Shape;89;p20"/>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90" name="Google Shape;90;p20"/>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91" name="Google Shape;91;p2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Two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92" name="Google Shape;92;p20"/>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3" name="Google Shape;93;p20"/>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4" name="Google Shape;94;p20"/>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5" name="Google Shape;95;p20"/>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6" name="Google Shape;96;p20"/>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p:cSld name="TITLE_4">
    <p:bg>
      <p:bgPr>
        <a:solidFill>
          <a:srgbClr val="12B5EA"/>
        </a:solidFill>
      </p:bgPr>
    </p:bg>
    <p:spTree>
      <p:nvGrpSpPr>
        <p:cNvPr id="10" name="Shape 10"/>
        <p:cNvGrpSpPr/>
        <p:nvPr/>
      </p:nvGrpSpPr>
      <p:grpSpPr>
        <a:xfrm>
          <a:off x="0" y="0"/>
          <a:ext cx="0" cy="0"/>
          <a:chOff x="0" y="0"/>
          <a:chExt cx="0" cy="0"/>
        </a:xfrm>
      </p:grpSpPr>
      <p:sp>
        <p:nvSpPr>
          <p:cNvPr id="11" name="Google Shape;11;p3"/>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9E9E9E"/>
                </a:solidFill>
                <a:highlight>
                  <a:schemeClr val="lt1"/>
                </a:highlight>
                <a:latin typeface="Asap Condensed"/>
                <a:ea typeface="Asap Condensed"/>
                <a:cs typeface="Asap Condensed"/>
                <a:sym typeface="Asap Condensed"/>
              </a:rPr>
              <a:t> </a:t>
            </a:r>
            <a:r>
              <a:rPr b="1" lang="en" sz="4400">
                <a:solidFill>
                  <a:srgbClr val="12B5EA"/>
                </a:solidFill>
                <a:highlight>
                  <a:schemeClr val="lt1"/>
                </a:highlight>
                <a:latin typeface="Asap Condensed"/>
                <a:ea typeface="Asap Condensed"/>
                <a:cs typeface="Asap Condensed"/>
                <a:sym typeface="Asap Condensed"/>
              </a:rPr>
              <a:t>Community Solutions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
        <p:nvSpPr>
          <p:cNvPr id="12" name="Google Shape;12;p3"/>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Thin"/>
                <a:ea typeface="Raleway Thin"/>
                <a:cs typeface="Raleway Thin"/>
                <a:sym typeface="Raleway Thin"/>
              </a:rPr>
              <a:t>August 7, 2020</a:t>
            </a:r>
            <a:endParaRPr i="0">
              <a:solidFill>
                <a:schemeClr val="lt1"/>
              </a:solidFill>
              <a:latin typeface="Raleway Thin"/>
              <a:ea typeface="Raleway Thin"/>
              <a:cs typeface="Raleway Thin"/>
              <a:sym typeface="Raleway Th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oon">
  <p:cSld name="TITLE_AND_BODY_1_1">
    <p:bg>
      <p:bgPr>
        <a:solidFill>
          <a:srgbClr val="A50A51"/>
        </a:solidFill>
      </p:bgPr>
    </p:bg>
    <p:spTree>
      <p:nvGrpSpPr>
        <p:cNvPr id="97" name="Shape 9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TITLE_2">
    <p:bg>
      <p:bgPr>
        <a:solidFill>
          <a:srgbClr val="FF6F0C"/>
        </a:solidFill>
      </p:bgPr>
    </p:bg>
    <p:spTree>
      <p:nvGrpSpPr>
        <p:cNvPr id="98"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TITLE_3">
    <p:bg>
      <p:bgPr>
        <a:solidFill>
          <a:srgbClr val="86AF15"/>
        </a:solidFill>
      </p:bgPr>
    </p:bg>
    <p:spTree>
      <p:nvGrpSpPr>
        <p:cNvPr id="99" name="Shape 9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CUSTOM_2">
    <p:bg>
      <p:bgPr>
        <a:solidFill>
          <a:schemeClr val="lt1"/>
        </a:solidFill>
      </p:bgPr>
    </p:bg>
    <p:spTree>
      <p:nvGrpSpPr>
        <p:cNvPr id="100" name="Shape 10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end">
  <p:cSld name="TITLE_AND_BODY_3">
    <p:spTree>
      <p:nvGrpSpPr>
        <p:cNvPr id="101" name="Shape 101"/>
        <p:cNvGrpSpPr/>
        <p:nvPr/>
      </p:nvGrpSpPr>
      <p:grpSpPr>
        <a:xfrm>
          <a:off x="0" y="0"/>
          <a:ext cx="0" cy="0"/>
          <a:chOff x="0" y="0"/>
          <a:chExt cx="0" cy="0"/>
        </a:xfrm>
      </p:grpSpPr>
      <p:pic>
        <p:nvPicPr>
          <p:cNvPr id="102" name="Google Shape;102;p25"/>
          <p:cNvPicPr preferRelativeResize="0"/>
          <p:nvPr/>
        </p:nvPicPr>
        <p:blipFill>
          <a:blip r:embed="rId2">
            <a:alphaModFix/>
          </a:blip>
          <a:stretch>
            <a:fillRect/>
          </a:stretch>
        </p:blipFill>
        <p:spPr>
          <a:xfrm>
            <a:off x="0" y="0"/>
            <a:ext cx="9144000" cy="5143497"/>
          </a:xfrm>
          <a:prstGeom prst="rect">
            <a:avLst/>
          </a:prstGeom>
          <a:noFill/>
          <a:ln>
            <a:noFill/>
          </a:ln>
        </p:spPr>
      </p:pic>
      <p:sp>
        <p:nvSpPr>
          <p:cNvPr id="103" name="Google Shape;103;p25"/>
          <p:cNvSpPr txBox="1"/>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A50A51"/>
                </a:solidFill>
                <a:latin typeface="Asap Condensed"/>
                <a:ea typeface="Asap Condensed"/>
                <a:cs typeface="Asap Condensed"/>
                <a:sym typeface="Asap Condensed"/>
              </a:rPr>
              <a:t>Thank You</a:t>
            </a:r>
            <a:endParaRPr b="1" sz="6000">
              <a:solidFill>
                <a:srgbClr val="A50A51"/>
              </a:solidFill>
              <a:latin typeface="Asap Condensed"/>
              <a:ea typeface="Asap Condensed"/>
              <a:cs typeface="Asap Condensed"/>
              <a:sym typeface="Asap Condensed"/>
            </a:endParaRPr>
          </a:p>
        </p:txBody>
      </p:sp>
      <p:sp>
        <p:nvSpPr>
          <p:cNvPr id="104" name="Google Shape;104;p25"/>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25"/>
          <p:cNvPicPr preferRelativeResize="0"/>
          <p:nvPr/>
        </p:nvPicPr>
        <p:blipFill>
          <a:blip r:embed="rId3">
            <a:alphaModFix/>
          </a:blip>
          <a:stretch>
            <a:fillRect/>
          </a:stretch>
        </p:blipFill>
        <p:spPr>
          <a:xfrm>
            <a:off x="164025" y="4558637"/>
            <a:ext cx="1426074" cy="4254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06" name="Shape 106"/>
        <p:cNvGrpSpPr/>
        <p:nvPr/>
      </p:nvGrpSpPr>
      <p:grpSpPr>
        <a:xfrm>
          <a:off x="0" y="0"/>
          <a:ext cx="0" cy="0"/>
          <a:chOff x="0" y="0"/>
          <a:chExt cx="0" cy="0"/>
        </a:xfrm>
      </p:grpSpPr>
      <p:sp>
        <p:nvSpPr>
          <p:cNvPr id="107" name="Google Shape;107;p26"/>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08" name="Google Shape;108;p26"/>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09" name="Google Shape;109;p26"/>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110" name="Shape 110"/>
        <p:cNvGrpSpPr/>
        <p:nvPr/>
      </p:nvGrpSpPr>
      <p:grpSpPr>
        <a:xfrm>
          <a:off x="0" y="0"/>
          <a:ext cx="0" cy="0"/>
          <a:chOff x="0" y="0"/>
          <a:chExt cx="0" cy="0"/>
        </a:xfrm>
      </p:grpSpPr>
      <p:sp>
        <p:nvSpPr>
          <p:cNvPr id="111" name="Google Shape;111;p27"/>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2" name="Google Shape;112;p27"/>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86AF15"/>
              </a:buClr>
              <a:buSzPts val="1800"/>
              <a:buNone/>
              <a:defRPr sz="1800">
                <a:solidFill>
                  <a:srgbClr val="86AF15"/>
                </a:solidFill>
              </a:defRPr>
            </a:lvl2pPr>
            <a:lvl3pPr lvl="2" rtl="0">
              <a:lnSpc>
                <a:spcPct val="100000"/>
              </a:lnSpc>
              <a:spcBef>
                <a:spcPts val="0"/>
              </a:spcBef>
              <a:spcAft>
                <a:spcPts val="0"/>
              </a:spcAft>
              <a:buClr>
                <a:srgbClr val="86AF15"/>
              </a:buClr>
              <a:buSzPts val="1800"/>
              <a:buNone/>
              <a:defRPr sz="1800">
                <a:solidFill>
                  <a:srgbClr val="86AF15"/>
                </a:solidFill>
              </a:defRPr>
            </a:lvl3pPr>
            <a:lvl4pPr lvl="3" rtl="0">
              <a:lnSpc>
                <a:spcPct val="100000"/>
              </a:lnSpc>
              <a:spcBef>
                <a:spcPts val="0"/>
              </a:spcBef>
              <a:spcAft>
                <a:spcPts val="0"/>
              </a:spcAft>
              <a:buClr>
                <a:srgbClr val="86AF15"/>
              </a:buClr>
              <a:buSzPts val="1800"/>
              <a:buNone/>
              <a:defRPr sz="1800">
                <a:solidFill>
                  <a:srgbClr val="86AF15"/>
                </a:solidFill>
              </a:defRPr>
            </a:lvl4pPr>
            <a:lvl5pPr lvl="4" rtl="0">
              <a:lnSpc>
                <a:spcPct val="100000"/>
              </a:lnSpc>
              <a:spcBef>
                <a:spcPts val="0"/>
              </a:spcBef>
              <a:spcAft>
                <a:spcPts val="0"/>
              </a:spcAft>
              <a:buClr>
                <a:srgbClr val="86AF15"/>
              </a:buClr>
              <a:buSzPts val="1800"/>
              <a:buNone/>
              <a:defRPr sz="1800">
                <a:solidFill>
                  <a:srgbClr val="86AF15"/>
                </a:solidFill>
              </a:defRPr>
            </a:lvl5pPr>
            <a:lvl6pPr lvl="5" rtl="0">
              <a:lnSpc>
                <a:spcPct val="100000"/>
              </a:lnSpc>
              <a:spcBef>
                <a:spcPts val="0"/>
              </a:spcBef>
              <a:spcAft>
                <a:spcPts val="0"/>
              </a:spcAft>
              <a:buClr>
                <a:srgbClr val="86AF15"/>
              </a:buClr>
              <a:buSzPts val="1800"/>
              <a:buNone/>
              <a:defRPr sz="1800">
                <a:solidFill>
                  <a:srgbClr val="86AF15"/>
                </a:solidFill>
              </a:defRPr>
            </a:lvl6pPr>
            <a:lvl7pPr lvl="6" rtl="0">
              <a:lnSpc>
                <a:spcPct val="100000"/>
              </a:lnSpc>
              <a:spcBef>
                <a:spcPts val="0"/>
              </a:spcBef>
              <a:spcAft>
                <a:spcPts val="0"/>
              </a:spcAft>
              <a:buClr>
                <a:srgbClr val="86AF15"/>
              </a:buClr>
              <a:buSzPts val="1800"/>
              <a:buNone/>
              <a:defRPr sz="1800">
                <a:solidFill>
                  <a:srgbClr val="86AF15"/>
                </a:solidFill>
              </a:defRPr>
            </a:lvl7pPr>
            <a:lvl8pPr lvl="7" rtl="0">
              <a:lnSpc>
                <a:spcPct val="100000"/>
              </a:lnSpc>
              <a:spcBef>
                <a:spcPts val="0"/>
              </a:spcBef>
              <a:spcAft>
                <a:spcPts val="0"/>
              </a:spcAft>
              <a:buClr>
                <a:srgbClr val="86AF15"/>
              </a:buClr>
              <a:buSzPts val="1800"/>
              <a:buNone/>
              <a:defRPr sz="1800">
                <a:solidFill>
                  <a:srgbClr val="86AF15"/>
                </a:solidFill>
              </a:defRPr>
            </a:lvl8pPr>
            <a:lvl9pPr lvl="8" rtl="0">
              <a:lnSpc>
                <a:spcPct val="100000"/>
              </a:lnSpc>
              <a:spcBef>
                <a:spcPts val="0"/>
              </a:spcBef>
              <a:spcAft>
                <a:spcPts val="0"/>
              </a:spcAft>
              <a:buClr>
                <a:srgbClr val="86AF15"/>
              </a:buClr>
              <a:buSzPts val="1800"/>
              <a:buNone/>
              <a:defRPr sz="1800">
                <a:solidFill>
                  <a:srgbClr val="86AF15"/>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2">
  <p:cSld name="TITLE_ONLY_2">
    <p:spTree>
      <p:nvGrpSpPr>
        <p:cNvPr id="113" name="Shape 113"/>
        <p:cNvGrpSpPr/>
        <p:nvPr/>
      </p:nvGrpSpPr>
      <p:grpSpPr>
        <a:xfrm>
          <a:off x="0" y="0"/>
          <a:ext cx="0" cy="0"/>
          <a:chOff x="0" y="0"/>
          <a:chExt cx="0" cy="0"/>
        </a:xfrm>
      </p:grpSpPr>
      <p:sp>
        <p:nvSpPr>
          <p:cNvPr id="114" name="Google Shape;114;p28"/>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5" name="Google Shape;115;p28"/>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86AF15"/>
              </a:buClr>
              <a:buSzPts val="1800"/>
              <a:buNone/>
              <a:defRPr sz="1800">
                <a:solidFill>
                  <a:srgbClr val="86AF15"/>
                </a:solidFill>
              </a:defRPr>
            </a:lvl2pPr>
            <a:lvl3pPr lvl="2" rtl="0">
              <a:lnSpc>
                <a:spcPct val="100000"/>
              </a:lnSpc>
              <a:spcBef>
                <a:spcPts val="0"/>
              </a:spcBef>
              <a:spcAft>
                <a:spcPts val="0"/>
              </a:spcAft>
              <a:buClr>
                <a:srgbClr val="86AF15"/>
              </a:buClr>
              <a:buSzPts val="1800"/>
              <a:buNone/>
              <a:defRPr sz="1800">
                <a:solidFill>
                  <a:srgbClr val="86AF15"/>
                </a:solidFill>
              </a:defRPr>
            </a:lvl3pPr>
            <a:lvl4pPr lvl="3" rtl="0">
              <a:lnSpc>
                <a:spcPct val="100000"/>
              </a:lnSpc>
              <a:spcBef>
                <a:spcPts val="0"/>
              </a:spcBef>
              <a:spcAft>
                <a:spcPts val="0"/>
              </a:spcAft>
              <a:buClr>
                <a:srgbClr val="86AF15"/>
              </a:buClr>
              <a:buSzPts val="1800"/>
              <a:buNone/>
              <a:defRPr sz="1800">
                <a:solidFill>
                  <a:srgbClr val="86AF15"/>
                </a:solidFill>
              </a:defRPr>
            </a:lvl4pPr>
            <a:lvl5pPr lvl="4" rtl="0">
              <a:lnSpc>
                <a:spcPct val="100000"/>
              </a:lnSpc>
              <a:spcBef>
                <a:spcPts val="0"/>
              </a:spcBef>
              <a:spcAft>
                <a:spcPts val="0"/>
              </a:spcAft>
              <a:buClr>
                <a:srgbClr val="86AF15"/>
              </a:buClr>
              <a:buSzPts val="1800"/>
              <a:buNone/>
              <a:defRPr sz="1800">
                <a:solidFill>
                  <a:srgbClr val="86AF15"/>
                </a:solidFill>
              </a:defRPr>
            </a:lvl5pPr>
            <a:lvl6pPr lvl="5" rtl="0">
              <a:lnSpc>
                <a:spcPct val="100000"/>
              </a:lnSpc>
              <a:spcBef>
                <a:spcPts val="0"/>
              </a:spcBef>
              <a:spcAft>
                <a:spcPts val="0"/>
              </a:spcAft>
              <a:buClr>
                <a:srgbClr val="86AF15"/>
              </a:buClr>
              <a:buSzPts val="1800"/>
              <a:buNone/>
              <a:defRPr sz="1800">
                <a:solidFill>
                  <a:srgbClr val="86AF15"/>
                </a:solidFill>
              </a:defRPr>
            </a:lvl6pPr>
            <a:lvl7pPr lvl="6" rtl="0">
              <a:lnSpc>
                <a:spcPct val="100000"/>
              </a:lnSpc>
              <a:spcBef>
                <a:spcPts val="0"/>
              </a:spcBef>
              <a:spcAft>
                <a:spcPts val="0"/>
              </a:spcAft>
              <a:buClr>
                <a:srgbClr val="86AF15"/>
              </a:buClr>
              <a:buSzPts val="1800"/>
              <a:buNone/>
              <a:defRPr sz="1800">
                <a:solidFill>
                  <a:srgbClr val="86AF15"/>
                </a:solidFill>
              </a:defRPr>
            </a:lvl7pPr>
            <a:lvl8pPr lvl="7" rtl="0">
              <a:lnSpc>
                <a:spcPct val="100000"/>
              </a:lnSpc>
              <a:spcBef>
                <a:spcPts val="0"/>
              </a:spcBef>
              <a:spcAft>
                <a:spcPts val="0"/>
              </a:spcAft>
              <a:buClr>
                <a:srgbClr val="86AF15"/>
              </a:buClr>
              <a:buSzPts val="1800"/>
              <a:buNone/>
              <a:defRPr sz="1800">
                <a:solidFill>
                  <a:srgbClr val="86AF15"/>
                </a:solidFill>
              </a:defRPr>
            </a:lvl8pPr>
            <a:lvl9pPr lvl="8" rtl="0">
              <a:lnSpc>
                <a:spcPct val="100000"/>
              </a:lnSpc>
              <a:spcBef>
                <a:spcPts val="0"/>
              </a:spcBef>
              <a:spcAft>
                <a:spcPts val="0"/>
              </a:spcAft>
              <a:buClr>
                <a:srgbClr val="86AF15"/>
              </a:buClr>
              <a:buSzPts val="1800"/>
              <a:buNone/>
              <a:defRPr sz="1800">
                <a:solidFill>
                  <a:srgbClr val="86AF15"/>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16" name="Shape 116"/>
        <p:cNvGrpSpPr/>
        <p:nvPr/>
      </p:nvGrpSpPr>
      <p:grpSpPr>
        <a:xfrm>
          <a:off x="0" y="0"/>
          <a:ext cx="0" cy="0"/>
          <a:chOff x="0" y="0"/>
          <a:chExt cx="0" cy="0"/>
        </a:xfrm>
      </p:grpSpPr>
      <p:sp>
        <p:nvSpPr>
          <p:cNvPr id="117" name="Google Shape;117;p29"/>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18" name="Google Shape;118;p29"/>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19" name="Google Shape;119;p29"/>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_1">
    <p:bg>
      <p:bgPr>
        <a:solidFill>
          <a:schemeClr val="lt1"/>
        </a:solidFill>
      </p:bgPr>
    </p:bg>
    <p:spTree>
      <p:nvGrpSpPr>
        <p:cNvPr id="120" name="Shape 120"/>
        <p:cNvGrpSpPr/>
        <p:nvPr/>
      </p:nvGrpSpPr>
      <p:grpSpPr>
        <a:xfrm>
          <a:off x="0" y="0"/>
          <a:ext cx="0" cy="0"/>
          <a:chOff x="0" y="0"/>
          <a:chExt cx="0" cy="0"/>
        </a:xfrm>
      </p:grpSpPr>
      <p:pic>
        <p:nvPicPr>
          <p:cNvPr descr="CS_reverse.png" id="121" name="Google Shape;121;p30"/>
          <p:cNvPicPr preferRelativeResize="0"/>
          <p:nvPr/>
        </p:nvPicPr>
        <p:blipFill>
          <a:blip r:embed="rId2">
            <a:alphaModFix/>
          </a:blip>
          <a:stretch>
            <a:fillRect/>
          </a:stretch>
        </p:blipFill>
        <p:spPr>
          <a:xfrm>
            <a:off x="8287250" y="4782000"/>
            <a:ext cx="755226" cy="225325"/>
          </a:xfrm>
          <a:prstGeom prst="rect">
            <a:avLst/>
          </a:prstGeom>
          <a:noFill/>
          <a:ln>
            <a:noFill/>
          </a:ln>
        </p:spPr>
      </p:pic>
      <p:cxnSp>
        <p:nvCxnSpPr>
          <p:cNvPr id="122" name="Google Shape;122;p30"/>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23" name="Google Shape;123;p30"/>
          <p:cNvSpPr txBox="1"/>
          <p:nvPr>
            <p:ph type="title"/>
          </p:nvPr>
        </p:nvSpPr>
        <p:spPr>
          <a:xfrm>
            <a:off x="406425" y="2117650"/>
            <a:ext cx="8296800" cy="6768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000000"/>
              </a:buClr>
              <a:buSzPts val="3600"/>
              <a:buChar char="●"/>
              <a:defRPr sz="3600">
                <a:solidFill>
                  <a:srgbClr val="000000"/>
                </a:solidFill>
              </a:defRPr>
            </a:lvl1pPr>
            <a:lvl2pPr lvl="1" rtl="0">
              <a:spcBef>
                <a:spcPts val="0"/>
              </a:spcBef>
              <a:spcAft>
                <a:spcPts val="0"/>
              </a:spcAft>
              <a:buClr>
                <a:schemeClr val="lt1"/>
              </a:buClr>
              <a:buSzPts val="3600"/>
              <a:buChar char="○"/>
              <a:defRPr sz="3600">
                <a:solidFill>
                  <a:schemeClr val="lt1"/>
                </a:solidFill>
              </a:defRPr>
            </a:lvl2pPr>
            <a:lvl3pPr lvl="2" rtl="0">
              <a:spcBef>
                <a:spcPts val="0"/>
              </a:spcBef>
              <a:spcAft>
                <a:spcPts val="0"/>
              </a:spcAft>
              <a:buClr>
                <a:schemeClr val="lt1"/>
              </a:buClr>
              <a:buSzPts val="3600"/>
              <a:buChar char="■"/>
              <a:defRPr sz="3600">
                <a:solidFill>
                  <a:schemeClr val="lt1"/>
                </a:solidFill>
              </a:defRPr>
            </a:lvl3pPr>
            <a:lvl4pPr lvl="3" rtl="0">
              <a:spcBef>
                <a:spcPts val="0"/>
              </a:spcBef>
              <a:spcAft>
                <a:spcPts val="0"/>
              </a:spcAft>
              <a:buClr>
                <a:schemeClr val="lt1"/>
              </a:buClr>
              <a:buSzPts val="3600"/>
              <a:buChar char="●"/>
              <a:defRPr sz="3600">
                <a:solidFill>
                  <a:schemeClr val="lt1"/>
                </a:solidFill>
              </a:defRPr>
            </a:lvl4pPr>
            <a:lvl5pPr lvl="4" rtl="0">
              <a:spcBef>
                <a:spcPts val="0"/>
              </a:spcBef>
              <a:spcAft>
                <a:spcPts val="0"/>
              </a:spcAft>
              <a:buClr>
                <a:schemeClr val="lt1"/>
              </a:buClr>
              <a:buSzPts val="3600"/>
              <a:buChar char="○"/>
              <a:defRPr sz="3600">
                <a:solidFill>
                  <a:schemeClr val="lt1"/>
                </a:solidFill>
              </a:defRPr>
            </a:lvl5pPr>
            <a:lvl6pPr lvl="5" rtl="0">
              <a:spcBef>
                <a:spcPts val="0"/>
              </a:spcBef>
              <a:spcAft>
                <a:spcPts val="0"/>
              </a:spcAft>
              <a:buClr>
                <a:schemeClr val="lt1"/>
              </a:buClr>
              <a:buSzPts val="3600"/>
              <a:buChar char="■"/>
              <a:defRPr sz="3600">
                <a:solidFill>
                  <a:schemeClr val="lt1"/>
                </a:solidFill>
              </a:defRPr>
            </a:lvl6pPr>
            <a:lvl7pPr lvl="6" rtl="0">
              <a:spcBef>
                <a:spcPts val="0"/>
              </a:spcBef>
              <a:spcAft>
                <a:spcPts val="0"/>
              </a:spcAft>
              <a:buClr>
                <a:schemeClr val="lt1"/>
              </a:buClr>
              <a:buSzPts val="3600"/>
              <a:buChar char="●"/>
              <a:defRPr sz="3600">
                <a:solidFill>
                  <a:schemeClr val="lt1"/>
                </a:solidFill>
              </a:defRPr>
            </a:lvl7pPr>
            <a:lvl8pPr lvl="7" rtl="0">
              <a:spcBef>
                <a:spcPts val="0"/>
              </a:spcBef>
              <a:spcAft>
                <a:spcPts val="0"/>
              </a:spcAft>
              <a:buClr>
                <a:schemeClr val="lt1"/>
              </a:buClr>
              <a:buSzPts val="3600"/>
              <a:buChar char="○"/>
              <a:defRPr sz="3600">
                <a:solidFill>
                  <a:schemeClr val="lt1"/>
                </a:solidFill>
              </a:defRPr>
            </a:lvl8pPr>
            <a:lvl9pPr lvl="8" rtl="0">
              <a:spcBef>
                <a:spcPts val="0"/>
              </a:spcBef>
              <a:spcAft>
                <a:spcPts val="0"/>
              </a:spcAft>
              <a:buClr>
                <a:schemeClr val="lt1"/>
              </a:buClr>
              <a:buSzPts val="3600"/>
              <a:buChar char="■"/>
              <a:defRPr sz="3600">
                <a:solidFill>
                  <a:schemeClr val="lt1"/>
                </a:solidFill>
              </a:defRPr>
            </a:lvl9pPr>
          </a:lstStyle>
          <a:p/>
        </p:txBody>
      </p:sp>
      <p:sp>
        <p:nvSpPr>
          <p:cNvPr id="124" name="Google Shape;124;p30"/>
          <p:cNvSpPr txBox="1"/>
          <p:nvPr>
            <p:ph idx="1" type="subTitle"/>
          </p:nvPr>
        </p:nvSpPr>
        <p:spPr>
          <a:xfrm>
            <a:off x="456075" y="2698325"/>
            <a:ext cx="82470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400">
                <a:solidFill>
                  <a:srgbClr val="000000"/>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hoto">
  <p:cSld name="TITLE_1">
    <p:bg>
      <p:bgPr>
        <a:blipFill>
          <a:blip r:embed="rId2">
            <a:alphaModFix/>
          </a:blip>
          <a:stretch>
            <a:fillRect/>
          </a:stretch>
        </a:blipFill>
      </p:bgPr>
    </p:bg>
    <p:spTree>
      <p:nvGrpSpPr>
        <p:cNvPr id="13" name="Shape 13"/>
        <p:cNvGrpSpPr/>
        <p:nvPr/>
      </p:nvGrpSpPr>
      <p:grpSpPr>
        <a:xfrm>
          <a:off x="0" y="0"/>
          <a:ext cx="0" cy="0"/>
          <a:chOff x="0" y="0"/>
          <a:chExt cx="0" cy="0"/>
        </a:xfrm>
      </p:grpSpPr>
      <p:pic>
        <p:nvPicPr>
          <p:cNvPr descr="CS_reverse.png" id="14" name="Google Shape;14;p4"/>
          <p:cNvPicPr preferRelativeResize="0"/>
          <p:nvPr/>
        </p:nvPicPr>
        <p:blipFill>
          <a:blip r:embed="rId3">
            <a:alphaModFix/>
          </a:blip>
          <a:stretch>
            <a:fillRect/>
          </a:stretch>
        </p:blipFill>
        <p:spPr>
          <a:xfrm>
            <a:off x="8287250" y="4782000"/>
            <a:ext cx="755226" cy="225325"/>
          </a:xfrm>
          <a:prstGeom prst="rect">
            <a:avLst/>
          </a:prstGeom>
          <a:noFill/>
          <a:ln>
            <a:noFill/>
          </a:ln>
        </p:spPr>
      </p:pic>
      <p:sp>
        <p:nvSpPr>
          <p:cNvPr id="15" name="Google Shape;15;p4"/>
          <p:cNvSpPr/>
          <p:nvPr/>
        </p:nvSpPr>
        <p:spPr>
          <a:xfrm>
            <a:off x="0" y="0"/>
            <a:ext cx="9144000" cy="259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125" name="Shape 125"/>
        <p:cNvGrpSpPr/>
        <p:nvPr/>
      </p:nvGrpSpPr>
      <p:grpSpPr>
        <a:xfrm>
          <a:off x="0" y="0"/>
          <a:ext cx="0" cy="0"/>
          <a:chOff x="0" y="0"/>
          <a:chExt cx="0" cy="0"/>
        </a:xfrm>
      </p:grpSpPr>
      <p:sp>
        <p:nvSpPr>
          <p:cNvPr id="126" name="Google Shape;126;p31"/>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27" name="Google Shape;127;p31"/>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28" name="Google Shape;128;p31"/>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129" name="Shape 129"/>
        <p:cNvGrpSpPr/>
        <p:nvPr/>
      </p:nvGrpSpPr>
      <p:grpSpPr>
        <a:xfrm>
          <a:off x="0" y="0"/>
          <a:ext cx="0" cy="0"/>
          <a:chOff x="0" y="0"/>
          <a:chExt cx="0" cy="0"/>
        </a:xfrm>
      </p:grpSpPr>
      <p:sp>
        <p:nvSpPr>
          <p:cNvPr id="130" name="Google Shape;130;p32"/>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31" name="Google Shape;131;p32"/>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32" name="Google Shape;132;p32"/>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133" name="Shape 133"/>
        <p:cNvGrpSpPr/>
        <p:nvPr/>
      </p:nvGrpSpPr>
      <p:grpSpPr>
        <a:xfrm>
          <a:off x="0" y="0"/>
          <a:ext cx="0" cy="0"/>
          <a:chOff x="0" y="0"/>
          <a:chExt cx="0" cy="0"/>
        </a:xfrm>
      </p:grpSpPr>
      <p:sp>
        <p:nvSpPr>
          <p:cNvPr id="134" name="Google Shape;134;p33"/>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35" name="Google Shape;135;p33"/>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36" name="Google Shape;136;p33"/>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137" name="Shape 137"/>
        <p:cNvGrpSpPr/>
        <p:nvPr/>
      </p:nvGrpSpPr>
      <p:grpSpPr>
        <a:xfrm>
          <a:off x="0" y="0"/>
          <a:ext cx="0" cy="0"/>
          <a:chOff x="0" y="0"/>
          <a:chExt cx="0" cy="0"/>
        </a:xfrm>
      </p:grpSpPr>
      <p:sp>
        <p:nvSpPr>
          <p:cNvPr id="138" name="Google Shape;138;p3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9" name="Google Shape;139;p34"/>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0" name="Google Shape;14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144" name="Shape 144"/>
        <p:cNvGrpSpPr/>
        <p:nvPr/>
      </p:nvGrpSpPr>
      <p:grpSpPr>
        <a:xfrm>
          <a:off x="0" y="0"/>
          <a:ext cx="0" cy="0"/>
          <a:chOff x="0" y="0"/>
          <a:chExt cx="0" cy="0"/>
        </a:xfrm>
      </p:grpSpPr>
      <p:sp>
        <p:nvSpPr>
          <p:cNvPr id="145" name="Google Shape;145;p3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12B5EA"/>
              </a:buClr>
              <a:buSzPts val="1400"/>
              <a:buNone/>
              <a:defRPr sz="1400">
                <a:solidFill>
                  <a:srgbClr val="12B5EA"/>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pic>
        <p:nvPicPr>
          <p:cNvPr descr="CS_rgb.jpg" id="146" name="Google Shape;146;p36"/>
          <p:cNvPicPr preferRelativeResize="0"/>
          <p:nvPr/>
        </p:nvPicPr>
        <p:blipFill rotWithShape="1">
          <a:blip r:embed="rId2">
            <a:alphaModFix/>
          </a:blip>
          <a:srcRect b="0" l="0" r="0" t="0"/>
          <a:stretch/>
        </p:blipFill>
        <p:spPr>
          <a:xfrm>
            <a:off x="8196800" y="4771275"/>
            <a:ext cx="616725" cy="183993"/>
          </a:xfrm>
          <a:prstGeom prst="rect">
            <a:avLst/>
          </a:prstGeom>
          <a:noFill/>
          <a:ln>
            <a:noFill/>
          </a:ln>
        </p:spPr>
      </p:pic>
      <p:cxnSp>
        <p:nvCxnSpPr>
          <p:cNvPr id="147" name="Google Shape;147;p36"/>
          <p:cNvCxnSpPr/>
          <p:nvPr/>
        </p:nvCxnSpPr>
        <p:spPr>
          <a:xfrm>
            <a:off x="-6000" y="4632625"/>
            <a:ext cx="9156000" cy="13200"/>
          </a:xfrm>
          <a:prstGeom prst="straightConnector1">
            <a:avLst/>
          </a:prstGeom>
          <a:noFill/>
          <a:ln cap="flat" cmpd="sng" w="19050">
            <a:solidFill>
              <a:srgbClr val="FF6F0C"/>
            </a:solidFill>
            <a:prstDash val="solid"/>
            <a:round/>
            <a:headEnd len="med" w="med" type="none"/>
            <a:tailEnd len="med" w="med" type="none"/>
          </a:ln>
        </p:spPr>
      </p:cxnSp>
      <p:sp>
        <p:nvSpPr>
          <p:cNvPr id="148" name="Google Shape;148;p3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12B5EA"/>
              </a:buClr>
              <a:buSzPts val="3600"/>
              <a:buNone/>
              <a:defRPr sz="3600">
                <a:solidFill>
                  <a:srgbClr val="12B5EA"/>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9" name="Google Shape;149;p36"/>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FF6F0C"/>
              </a:buClr>
              <a:buSzPts val="1000"/>
              <a:buNone/>
              <a:defRPr b="1" sz="1000">
                <a:solidFill>
                  <a:srgbClr val="FF6F0C"/>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
    <p:bg>
      <p:bgPr>
        <a:solidFill>
          <a:srgbClr val="FF6F0C"/>
        </a:solidFill>
      </p:bgPr>
    </p:bg>
    <p:spTree>
      <p:nvGrpSpPr>
        <p:cNvPr id="150" name="Shape 150"/>
        <p:cNvGrpSpPr/>
        <p:nvPr/>
      </p:nvGrpSpPr>
      <p:grpSpPr>
        <a:xfrm>
          <a:off x="0" y="0"/>
          <a:ext cx="0" cy="0"/>
          <a:chOff x="0" y="0"/>
          <a:chExt cx="0" cy="0"/>
        </a:xfrm>
      </p:grpSpPr>
      <p:sp>
        <p:nvSpPr>
          <p:cNvPr id="151" name="Google Shape;151;p3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cxnSp>
        <p:nvCxnSpPr>
          <p:cNvPr id="152" name="Google Shape;152;p37"/>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53" name="Google Shape;153;p3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54" name="Google Shape;154;p37"/>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000"/>
              <a:buNone/>
              <a:defRPr b="1" sz="1000">
                <a:solidFill>
                  <a:schemeClr val="lt1"/>
                </a:solidFill>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pic>
        <p:nvPicPr>
          <p:cNvPr descr="CS_reverse.png" id="155" name="Google Shape;155;p37"/>
          <p:cNvPicPr preferRelativeResize="0"/>
          <p:nvPr/>
        </p:nvPicPr>
        <p:blipFill>
          <a:blip r:embed="rId2">
            <a:alphaModFix/>
          </a:blip>
          <a:stretch>
            <a:fillRect/>
          </a:stretch>
        </p:blipFill>
        <p:spPr>
          <a:xfrm>
            <a:off x="8287250" y="4782000"/>
            <a:ext cx="755226" cy="2253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156" name="Shape 156"/>
        <p:cNvGrpSpPr/>
        <p:nvPr/>
      </p:nvGrpSpPr>
      <p:grpSpPr>
        <a:xfrm>
          <a:off x="0" y="0"/>
          <a:ext cx="0" cy="0"/>
          <a:chOff x="0" y="0"/>
          <a:chExt cx="0" cy="0"/>
        </a:xfrm>
      </p:grpSpPr>
      <p:sp>
        <p:nvSpPr>
          <p:cNvPr id="157" name="Google Shape;157;p38"/>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cxnSp>
        <p:nvCxnSpPr>
          <p:cNvPr id="158" name="Google Shape;158;p38"/>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59" name="Google Shape;159;p38"/>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0" name="Google Shape;160;p38"/>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000"/>
              <a:buNone/>
              <a:defRPr b="1" sz="1000">
                <a:solidFill>
                  <a:schemeClr val="lt1"/>
                </a:solidFill>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pic>
        <p:nvPicPr>
          <p:cNvPr descr="CS_reverse.png" id="161" name="Google Shape;161;p38"/>
          <p:cNvPicPr preferRelativeResize="0"/>
          <p:nvPr/>
        </p:nvPicPr>
        <p:blipFill>
          <a:blip r:embed="rId2">
            <a:alphaModFix/>
          </a:blip>
          <a:stretch>
            <a:fillRect/>
          </a:stretch>
        </p:blipFill>
        <p:spPr>
          <a:xfrm>
            <a:off x="8287250" y="4782000"/>
            <a:ext cx="755226" cy="2253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162" name="Shape 162"/>
        <p:cNvGrpSpPr/>
        <p:nvPr/>
      </p:nvGrpSpPr>
      <p:grpSpPr>
        <a:xfrm>
          <a:off x="0" y="0"/>
          <a:ext cx="0" cy="0"/>
          <a:chOff x="0" y="0"/>
          <a:chExt cx="0" cy="0"/>
        </a:xfrm>
      </p:grpSpPr>
      <p:sp>
        <p:nvSpPr>
          <p:cNvPr id="163" name="Google Shape;163;p39"/>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cxnSp>
        <p:nvCxnSpPr>
          <p:cNvPr id="164" name="Google Shape;164;p39"/>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65" name="Google Shape;165;p39"/>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6" name="Google Shape;166;p39"/>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000"/>
              <a:buNone/>
              <a:defRPr b="1" sz="1000">
                <a:solidFill>
                  <a:schemeClr val="lt1"/>
                </a:solidFill>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pic>
        <p:nvPicPr>
          <p:cNvPr descr="CS_reverse.png" id="167" name="Google Shape;167;p39"/>
          <p:cNvPicPr preferRelativeResize="0"/>
          <p:nvPr/>
        </p:nvPicPr>
        <p:blipFill>
          <a:blip r:embed="rId2">
            <a:alphaModFix/>
          </a:blip>
          <a:stretch>
            <a:fillRect/>
          </a:stretch>
        </p:blipFill>
        <p:spPr>
          <a:xfrm>
            <a:off x="8287250" y="4782000"/>
            <a:ext cx="755226" cy="2253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168" name="Shape 168"/>
        <p:cNvGrpSpPr/>
        <p:nvPr/>
      </p:nvGrpSpPr>
      <p:grpSpPr>
        <a:xfrm>
          <a:off x="0" y="0"/>
          <a:ext cx="0" cy="0"/>
          <a:chOff x="0" y="0"/>
          <a:chExt cx="0" cy="0"/>
        </a:xfrm>
      </p:grpSpPr>
      <p:pic>
        <p:nvPicPr>
          <p:cNvPr descr="CS_reverse.png" id="169" name="Google Shape;169;p40"/>
          <p:cNvPicPr preferRelativeResize="0"/>
          <p:nvPr/>
        </p:nvPicPr>
        <p:blipFill>
          <a:blip r:embed="rId2">
            <a:alphaModFix/>
          </a:blip>
          <a:stretch>
            <a:fillRect/>
          </a:stretch>
        </p:blipFill>
        <p:spPr>
          <a:xfrm>
            <a:off x="8287250" y="4782000"/>
            <a:ext cx="755226" cy="225325"/>
          </a:xfrm>
          <a:prstGeom prst="rect">
            <a:avLst/>
          </a:prstGeom>
          <a:noFill/>
          <a:ln>
            <a:noFill/>
          </a:ln>
        </p:spPr>
      </p:pic>
      <p:cxnSp>
        <p:nvCxnSpPr>
          <p:cNvPr id="170" name="Google Shape;170;p40"/>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71" name="Google Shape;171;p40"/>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72" name="Google Shape;172;p40"/>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3" name="Shape 173"/>
        <p:cNvGrpSpPr/>
        <p:nvPr/>
      </p:nvGrpSpPr>
      <p:grpSpPr>
        <a:xfrm>
          <a:off x="0" y="0"/>
          <a:ext cx="0" cy="0"/>
          <a:chOff x="0" y="0"/>
          <a:chExt cx="0" cy="0"/>
        </a:xfrm>
      </p:grpSpPr>
      <p:sp>
        <p:nvSpPr>
          <p:cNvPr id="174" name="Google Shape;174;p41"/>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75" name="Google Shape;175;p41"/>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76" name="Google Shape;176;p41"/>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_2">
    <p:bg>
      <p:bgPr>
        <a:solidFill>
          <a:srgbClr val="FF6F0C"/>
        </a:solidFill>
      </p:bgPr>
    </p:bg>
    <p:spTree>
      <p:nvGrpSpPr>
        <p:cNvPr id="17" name="Shape 17"/>
        <p:cNvGrpSpPr/>
        <p:nvPr/>
      </p:nvGrpSpPr>
      <p:grpSpPr>
        <a:xfrm>
          <a:off x="0" y="0"/>
          <a:ext cx="0" cy="0"/>
          <a:chOff x="0" y="0"/>
          <a:chExt cx="0" cy="0"/>
        </a:xfrm>
      </p:grpSpPr>
      <p:pic>
        <p:nvPicPr>
          <p:cNvPr descr="CS_reverse.png" id="18" name="Google Shape;18;p5"/>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19" name="Google Shape;19;p5"/>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bg>
      <p:bgPr>
        <a:solidFill>
          <a:srgbClr val="FFFFFF"/>
        </a:solidFill>
      </p:bgPr>
    </p:bg>
    <p:spTree>
      <p:nvGrpSpPr>
        <p:cNvPr id="177" name="Shape 177"/>
        <p:cNvGrpSpPr/>
        <p:nvPr/>
      </p:nvGrpSpPr>
      <p:grpSpPr>
        <a:xfrm>
          <a:off x="0" y="0"/>
          <a:ext cx="0" cy="0"/>
          <a:chOff x="0" y="0"/>
          <a:chExt cx="0" cy="0"/>
        </a:xfrm>
      </p:grpSpPr>
      <p:sp>
        <p:nvSpPr>
          <p:cNvPr id="178" name="Google Shape;178;p4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79" name="Google Shape;179;p42"/>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80" name="Google Shape;180;p42"/>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A50A51"/>
              </a:buClr>
              <a:buSzPts val="1400"/>
              <a:buChar char="●"/>
              <a:defRPr sz="1400">
                <a:solidFill>
                  <a:srgbClr val="A50A51"/>
                </a:solidFill>
              </a:defRPr>
            </a:lvl1pPr>
            <a:lvl2pPr indent="-304800" lvl="1" marL="914400" rtl="0">
              <a:spcBef>
                <a:spcPts val="1600"/>
              </a:spcBef>
              <a:spcAft>
                <a:spcPts val="0"/>
              </a:spcAft>
              <a:buClr>
                <a:srgbClr val="A50A51"/>
              </a:buClr>
              <a:buSzPts val="1200"/>
              <a:buChar char="○"/>
              <a:defRPr sz="1200">
                <a:solidFill>
                  <a:srgbClr val="A50A51"/>
                </a:solidFill>
              </a:defRPr>
            </a:lvl2pPr>
            <a:lvl3pPr indent="-304800" lvl="2" marL="1371600" rtl="0">
              <a:spcBef>
                <a:spcPts val="1600"/>
              </a:spcBef>
              <a:spcAft>
                <a:spcPts val="0"/>
              </a:spcAft>
              <a:buClr>
                <a:srgbClr val="A50A51"/>
              </a:buClr>
              <a:buSzPts val="1200"/>
              <a:buChar char="■"/>
              <a:defRPr sz="1200">
                <a:solidFill>
                  <a:srgbClr val="A50A51"/>
                </a:solidFill>
              </a:defRPr>
            </a:lvl3pPr>
            <a:lvl4pPr indent="-304800" lvl="3" marL="1828800" rtl="0">
              <a:spcBef>
                <a:spcPts val="1600"/>
              </a:spcBef>
              <a:spcAft>
                <a:spcPts val="0"/>
              </a:spcAft>
              <a:buClr>
                <a:srgbClr val="A50A51"/>
              </a:buClr>
              <a:buSzPts val="1200"/>
              <a:buChar char="●"/>
              <a:defRPr sz="1200">
                <a:solidFill>
                  <a:srgbClr val="A50A51"/>
                </a:solidFill>
              </a:defRPr>
            </a:lvl4pPr>
            <a:lvl5pPr indent="-304800" lvl="4" marL="2286000" rtl="0">
              <a:spcBef>
                <a:spcPts val="1600"/>
              </a:spcBef>
              <a:spcAft>
                <a:spcPts val="0"/>
              </a:spcAft>
              <a:buClr>
                <a:srgbClr val="A50A51"/>
              </a:buClr>
              <a:buSzPts val="1200"/>
              <a:buChar char="○"/>
              <a:defRPr sz="1200">
                <a:solidFill>
                  <a:srgbClr val="A50A51"/>
                </a:solidFill>
              </a:defRPr>
            </a:lvl5pPr>
            <a:lvl6pPr indent="-304800" lvl="5" marL="2743200" rtl="0">
              <a:spcBef>
                <a:spcPts val="1600"/>
              </a:spcBef>
              <a:spcAft>
                <a:spcPts val="0"/>
              </a:spcAft>
              <a:buClr>
                <a:srgbClr val="A50A51"/>
              </a:buClr>
              <a:buSzPts val="1200"/>
              <a:buChar char="■"/>
              <a:defRPr sz="1200">
                <a:solidFill>
                  <a:srgbClr val="A50A51"/>
                </a:solidFill>
              </a:defRPr>
            </a:lvl6pPr>
            <a:lvl7pPr indent="-304800" lvl="6" marL="3200400" rtl="0">
              <a:spcBef>
                <a:spcPts val="1600"/>
              </a:spcBef>
              <a:spcAft>
                <a:spcPts val="0"/>
              </a:spcAft>
              <a:buClr>
                <a:srgbClr val="A50A51"/>
              </a:buClr>
              <a:buSzPts val="1200"/>
              <a:buChar char="●"/>
              <a:defRPr sz="1200">
                <a:solidFill>
                  <a:srgbClr val="A50A51"/>
                </a:solidFill>
              </a:defRPr>
            </a:lvl7pPr>
            <a:lvl8pPr indent="-304800" lvl="7" marL="3657600" rtl="0">
              <a:spcBef>
                <a:spcPts val="1600"/>
              </a:spcBef>
              <a:spcAft>
                <a:spcPts val="0"/>
              </a:spcAft>
              <a:buClr>
                <a:srgbClr val="A50A51"/>
              </a:buClr>
              <a:buSzPts val="1200"/>
              <a:buChar char="○"/>
              <a:defRPr sz="1200">
                <a:solidFill>
                  <a:srgbClr val="A50A51"/>
                </a:solidFill>
              </a:defRPr>
            </a:lvl8pPr>
            <a:lvl9pPr indent="-304800" lvl="8" marL="4114800" rtl="0">
              <a:spcBef>
                <a:spcPts val="1600"/>
              </a:spcBef>
              <a:spcAft>
                <a:spcPts val="1600"/>
              </a:spcAft>
              <a:buClr>
                <a:srgbClr val="A50A51"/>
              </a:buClr>
              <a:buSzPts val="1200"/>
              <a:buChar char="■"/>
              <a:defRPr sz="1200">
                <a:solidFill>
                  <a:srgbClr val="A50A5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bg>
      <p:bgPr>
        <a:solidFill>
          <a:srgbClr val="FFFFFF"/>
        </a:solidFill>
      </p:bgPr>
    </p:bg>
    <p:spTree>
      <p:nvGrpSpPr>
        <p:cNvPr id="181" name="Shape 181"/>
        <p:cNvGrpSpPr/>
        <p:nvPr/>
      </p:nvGrpSpPr>
      <p:grpSpPr>
        <a:xfrm>
          <a:off x="0" y="0"/>
          <a:ext cx="0" cy="0"/>
          <a:chOff x="0" y="0"/>
          <a:chExt cx="0" cy="0"/>
        </a:xfrm>
      </p:grpSpPr>
      <p:sp>
        <p:nvSpPr>
          <p:cNvPr id="182" name="Google Shape;182;p43"/>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12B5EA"/>
              </a:buClr>
              <a:buSzPts val="3200"/>
              <a:buNone/>
              <a:defRPr>
                <a:solidFill>
                  <a:srgbClr val="12B5EA"/>
                </a:solidFill>
              </a:defRPr>
            </a:lvl1pPr>
            <a:lvl2pPr lvl="1" rtl="0">
              <a:spcBef>
                <a:spcPts val="0"/>
              </a:spcBef>
              <a:spcAft>
                <a:spcPts val="0"/>
              </a:spcAft>
              <a:buClr>
                <a:srgbClr val="12B5EA"/>
              </a:buClr>
              <a:buSzPts val="3000"/>
              <a:buNone/>
              <a:defRPr>
                <a:solidFill>
                  <a:srgbClr val="12B5EA"/>
                </a:solidFill>
              </a:defRPr>
            </a:lvl2pPr>
            <a:lvl3pPr lvl="2" rtl="0">
              <a:spcBef>
                <a:spcPts val="0"/>
              </a:spcBef>
              <a:spcAft>
                <a:spcPts val="0"/>
              </a:spcAft>
              <a:buClr>
                <a:srgbClr val="12B5EA"/>
              </a:buClr>
              <a:buSzPts val="3000"/>
              <a:buNone/>
              <a:defRPr>
                <a:solidFill>
                  <a:srgbClr val="12B5EA"/>
                </a:solidFill>
              </a:defRPr>
            </a:lvl3pPr>
            <a:lvl4pPr lvl="3" rtl="0">
              <a:spcBef>
                <a:spcPts val="0"/>
              </a:spcBef>
              <a:spcAft>
                <a:spcPts val="0"/>
              </a:spcAft>
              <a:buClr>
                <a:srgbClr val="12B5EA"/>
              </a:buClr>
              <a:buSzPts val="3000"/>
              <a:buNone/>
              <a:defRPr>
                <a:solidFill>
                  <a:srgbClr val="12B5EA"/>
                </a:solidFill>
              </a:defRPr>
            </a:lvl4pPr>
            <a:lvl5pPr lvl="4" rtl="0">
              <a:spcBef>
                <a:spcPts val="0"/>
              </a:spcBef>
              <a:spcAft>
                <a:spcPts val="0"/>
              </a:spcAft>
              <a:buClr>
                <a:srgbClr val="12B5EA"/>
              </a:buClr>
              <a:buSzPts val="3000"/>
              <a:buNone/>
              <a:defRPr>
                <a:solidFill>
                  <a:srgbClr val="12B5EA"/>
                </a:solidFill>
              </a:defRPr>
            </a:lvl5pPr>
            <a:lvl6pPr lvl="5" rtl="0">
              <a:spcBef>
                <a:spcPts val="0"/>
              </a:spcBef>
              <a:spcAft>
                <a:spcPts val="0"/>
              </a:spcAft>
              <a:buClr>
                <a:srgbClr val="12B5EA"/>
              </a:buClr>
              <a:buSzPts val="3000"/>
              <a:buNone/>
              <a:defRPr>
                <a:solidFill>
                  <a:srgbClr val="12B5EA"/>
                </a:solidFill>
              </a:defRPr>
            </a:lvl6pPr>
            <a:lvl7pPr lvl="6" rtl="0">
              <a:spcBef>
                <a:spcPts val="0"/>
              </a:spcBef>
              <a:spcAft>
                <a:spcPts val="0"/>
              </a:spcAft>
              <a:buClr>
                <a:srgbClr val="12B5EA"/>
              </a:buClr>
              <a:buSzPts val="3000"/>
              <a:buNone/>
              <a:defRPr>
                <a:solidFill>
                  <a:srgbClr val="12B5EA"/>
                </a:solidFill>
              </a:defRPr>
            </a:lvl7pPr>
            <a:lvl8pPr lvl="7" rtl="0">
              <a:spcBef>
                <a:spcPts val="0"/>
              </a:spcBef>
              <a:spcAft>
                <a:spcPts val="0"/>
              </a:spcAft>
              <a:buClr>
                <a:srgbClr val="12B5EA"/>
              </a:buClr>
              <a:buSzPts val="3000"/>
              <a:buNone/>
              <a:defRPr>
                <a:solidFill>
                  <a:srgbClr val="12B5EA"/>
                </a:solidFill>
              </a:defRPr>
            </a:lvl8pPr>
            <a:lvl9pPr lvl="8" rtl="0">
              <a:spcBef>
                <a:spcPts val="0"/>
              </a:spcBef>
              <a:spcAft>
                <a:spcPts val="0"/>
              </a:spcAft>
              <a:buClr>
                <a:srgbClr val="12B5EA"/>
              </a:buClr>
              <a:buSzPts val="3000"/>
              <a:buNone/>
              <a:defRPr>
                <a:solidFill>
                  <a:srgbClr val="12B5EA"/>
                </a:solidFill>
              </a:defRPr>
            </a:lvl9pPr>
          </a:lstStyle>
          <a:p/>
        </p:txBody>
      </p:sp>
      <p:sp>
        <p:nvSpPr>
          <p:cNvPr id="183" name="Google Shape;183;p43"/>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12B5EA"/>
              </a:buClr>
              <a:buSzPts val="1200"/>
              <a:buFont typeface="Raleway"/>
              <a:buNone/>
              <a:defRPr sz="1200">
                <a:solidFill>
                  <a:srgbClr val="12B5EA"/>
                </a:solidFill>
                <a:latin typeface="Raleway"/>
                <a:ea typeface="Raleway"/>
                <a:cs typeface="Raleway"/>
                <a:sym typeface="Raleway"/>
              </a:defRPr>
            </a:lvl1pPr>
            <a:lvl2pPr lvl="1" rtl="0">
              <a:lnSpc>
                <a:spcPct val="100000"/>
              </a:lnSpc>
              <a:spcBef>
                <a:spcPts val="0"/>
              </a:spcBef>
              <a:spcAft>
                <a:spcPts val="0"/>
              </a:spcAft>
              <a:buClr>
                <a:srgbClr val="12B5EA"/>
              </a:buClr>
              <a:buSzPts val="1800"/>
              <a:buNone/>
              <a:defRPr sz="1800">
                <a:solidFill>
                  <a:srgbClr val="12B5EA"/>
                </a:solidFill>
              </a:defRPr>
            </a:lvl2pPr>
            <a:lvl3pPr lvl="2" rtl="0">
              <a:lnSpc>
                <a:spcPct val="100000"/>
              </a:lnSpc>
              <a:spcBef>
                <a:spcPts val="0"/>
              </a:spcBef>
              <a:spcAft>
                <a:spcPts val="0"/>
              </a:spcAft>
              <a:buClr>
                <a:srgbClr val="12B5EA"/>
              </a:buClr>
              <a:buSzPts val="1800"/>
              <a:buNone/>
              <a:defRPr sz="1800">
                <a:solidFill>
                  <a:srgbClr val="12B5EA"/>
                </a:solidFill>
              </a:defRPr>
            </a:lvl3pPr>
            <a:lvl4pPr lvl="3" rtl="0">
              <a:lnSpc>
                <a:spcPct val="100000"/>
              </a:lnSpc>
              <a:spcBef>
                <a:spcPts val="0"/>
              </a:spcBef>
              <a:spcAft>
                <a:spcPts val="0"/>
              </a:spcAft>
              <a:buClr>
                <a:srgbClr val="12B5EA"/>
              </a:buClr>
              <a:buSzPts val="1800"/>
              <a:buNone/>
              <a:defRPr sz="1800">
                <a:solidFill>
                  <a:srgbClr val="12B5EA"/>
                </a:solidFill>
              </a:defRPr>
            </a:lvl4pPr>
            <a:lvl5pPr lvl="4" rtl="0">
              <a:lnSpc>
                <a:spcPct val="100000"/>
              </a:lnSpc>
              <a:spcBef>
                <a:spcPts val="0"/>
              </a:spcBef>
              <a:spcAft>
                <a:spcPts val="0"/>
              </a:spcAft>
              <a:buClr>
                <a:srgbClr val="12B5EA"/>
              </a:buClr>
              <a:buSzPts val="1800"/>
              <a:buNone/>
              <a:defRPr sz="1800">
                <a:solidFill>
                  <a:srgbClr val="12B5EA"/>
                </a:solidFill>
              </a:defRPr>
            </a:lvl5pPr>
            <a:lvl6pPr lvl="5" rtl="0">
              <a:lnSpc>
                <a:spcPct val="100000"/>
              </a:lnSpc>
              <a:spcBef>
                <a:spcPts val="0"/>
              </a:spcBef>
              <a:spcAft>
                <a:spcPts val="0"/>
              </a:spcAft>
              <a:buClr>
                <a:srgbClr val="12B5EA"/>
              </a:buClr>
              <a:buSzPts val="1800"/>
              <a:buNone/>
              <a:defRPr sz="1800">
                <a:solidFill>
                  <a:srgbClr val="12B5EA"/>
                </a:solidFill>
              </a:defRPr>
            </a:lvl6pPr>
            <a:lvl7pPr lvl="6" rtl="0">
              <a:lnSpc>
                <a:spcPct val="100000"/>
              </a:lnSpc>
              <a:spcBef>
                <a:spcPts val="0"/>
              </a:spcBef>
              <a:spcAft>
                <a:spcPts val="0"/>
              </a:spcAft>
              <a:buClr>
                <a:srgbClr val="12B5EA"/>
              </a:buClr>
              <a:buSzPts val="1800"/>
              <a:buNone/>
              <a:defRPr sz="1800">
                <a:solidFill>
                  <a:srgbClr val="12B5EA"/>
                </a:solidFill>
              </a:defRPr>
            </a:lvl7pPr>
            <a:lvl8pPr lvl="7" rtl="0">
              <a:lnSpc>
                <a:spcPct val="100000"/>
              </a:lnSpc>
              <a:spcBef>
                <a:spcPts val="0"/>
              </a:spcBef>
              <a:spcAft>
                <a:spcPts val="0"/>
              </a:spcAft>
              <a:buClr>
                <a:srgbClr val="12B5EA"/>
              </a:buClr>
              <a:buSzPts val="1800"/>
              <a:buNone/>
              <a:defRPr sz="1800">
                <a:solidFill>
                  <a:srgbClr val="12B5EA"/>
                </a:solidFill>
              </a:defRPr>
            </a:lvl8pPr>
            <a:lvl9pPr lvl="8" rtl="0">
              <a:lnSpc>
                <a:spcPct val="100000"/>
              </a:lnSpc>
              <a:spcBef>
                <a:spcPts val="0"/>
              </a:spcBef>
              <a:spcAft>
                <a:spcPts val="0"/>
              </a:spcAft>
              <a:buClr>
                <a:srgbClr val="12B5EA"/>
              </a:buClr>
              <a:buSzPts val="1800"/>
              <a:buNone/>
              <a:defRPr sz="1800">
                <a:solidFill>
                  <a:srgbClr val="12B5EA"/>
                </a:solidFill>
              </a:defRPr>
            </a:lvl9pPr>
          </a:lstStyle>
          <a:p/>
        </p:txBody>
      </p:sp>
      <p:sp>
        <p:nvSpPr>
          <p:cNvPr id="184" name="Google Shape;184;p43"/>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12B5EA"/>
              </a:buClr>
              <a:buSzPts val="1400"/>
              <a:buChar char="●"/>
              <a:defRPr sz="1400">
                <a:solidFill>
                  <a:srgbClr val="12B5EA"/>
                </a:solidFill>
              </a:defRPr>
            </a:lvl1pPr>
            <a:lvl2pPr indent="-304800" lvl="1" marL="914400" rtl="0">
              <a:spcBef>
                <a:spcPts val="1600"/>
              </a:spcBef>
              <a:spcAft>
                <a:spcPts val="0"/>
              </a:spcAft>
              <a:buClr>
                <a:srgbClr val="12B5EA"/>
              </a:buClr>
              <a:buSzPts val="1200"/>
              <a:buChar char="○"/>
              <a:defRPr sz="1200">
                <a:solidFill>
                  <a:srgbClr val="12B5EA"/>
                </a:solidFill>
              </a:defRPr>
            </a:lvl2pPr>
            <a:lvl3pPr indent="-304800" lvl="2" marL="1371600" rtl="0">
              <a:spcBef>
                <a:spcPts val="1600"/>
              </a:spcBef>
              <a:spcAft>
                <a:spcPts val="0"/>
              </a:spcAft>
              <a:buClr>
                <a:srgbClr val="12B5EA"/>
              </a:buClr>
              <a:buSzPts val="1200"/>
              <a:buChar char="■"/>
              <a:defRPr sz="1200">
                <a:solidFill>
                  <a:srgbClr val="12B5EA"/>
                </a:solidFill>
              </a:defRPr>
            </a:lvl3pPr>
            <a:lvl4pPr indent="-304800" lvl="3" marL="1828800" rtl="0">
              <a:spcBef>
                <a:spcPts val="1600"/>
              </a:spcBef>
              <a:spcAft>
                <a:spcPts val="0"/>
              </a:spcAft>
              <a:buClr>
                <a:srgbClr val="12B5EA"/>
              </a:buClr>
              <a:buSzPts val="1200"/>
              <a:buChar char="●"/>
              <a:defRPr sz="1200">
                <a:solidFill>
                  <a:srgbClr val="12B5EA"/>
                </a:solidFill>
              </a:defRPr>
            </a:lvl4pPr>
            <a:lvl5pPr indent="-304800" lvl="4" marL="2286000" rtl="0">
              <a:spcBef>
                <a:spcPts val="1600"/>
              </a:spcBef>
              <a:spcAft>
                <a:spcPts val="0"/>
              </a:spcAft>
              <a:buClr>
                <a:srgbClr val="12B5EA"/>
              </a:buClr>
              <a:buSzPts val="1200"/>
              <a:buChar char="○"/>
              <a:defRPr sz="1200">
                <a:solidFill>
                  <a:srgbClr val="12B5EA"/>
                </a:solidFill>
              </a:defRPr>
            </a:lvl5pPr>
            <a:lvl6pPr indent="-304800" lvl="5" marL="2743200" rtl="0">
              <a:spcBef>
                <a:spcPts val="1600"/>
              </a:spcBef>
              <a:spcAft>
                <a:spcPts val="0"/>
              </a:spcAft>
              <a:buClr>
                <a:srgbClr val="12B5EA"/>
              </a:buClr>
              <a:buSzPts val="1200"/>
              <a:buChar char="■"/>
              <a:defRPr sz="1200">
                <a:solidFill>
                  <a:srgbClr val="12B5EA"/>
                </a:solidFill>
              </a:defRPr>
            </a:lvl6pPr>
            <a:lvl7pPr indent="-304800" lvl="6" marL="3200400" rtl="0">
              <a:spcBef>
                <a:spcPts val="1600"/>
              </a:spcBef>
              <a:spcAft>
                <a:spcPts val="0"/>
              </a:spcAft>
              <a:buClr>
                <a:srgbClr val="12B5EA"/>
              </a:buClr>
              <a:buSzPts val="1200"/>
              <a:buChar char="●"/>
              <a:defRPr sz="1200">
                <a:solidFill>
                  <a:srgbClr val="12B5EA"/>
                </a:solidFill>
              </a:defRPr>
            </a:lvl7pPr>
            <a:lvl8pPr indent="-304800" lvl="7" marL="3657600" rtl="0">
              <a:spcBef>
                <a:spcPts val="1600"/>
              </a:spcBef>
              <a:spcAft>
                <a:spcPts val="0"/>
              </a:spcAft>
              <a:buClr>
                <a:srgbClr val="12B5EA"/>
              </a:buClr>
              <a:buSzPts val="1200"/>
              <a:buChar char="○"/>
              <a:defRPr sz="1200">
                <a:solidFill>
                  <a:srgbClr val="12B5EA"/>
                </a:solidFill>
              </a:defRPr>
            </a:lvl8pPr>
            <a:lvl9pPr indent="-304800" lvl="8" marL="4114800" rtl="0">
              <a:spcBef>
                <a:spcPts val="1600"/>
              </a:spcBef>
              <a:spcAft>
                <a:spcPts val="1600"/>
              </a:spcAft>
              <a:buClr>
                <a:srgbClr val="12B5EA"/>
              </a:buClr>
              <a:buSzPts val="1200"/>
              <a:buChar char="■"/>
              <a:defRPr sz="1200">
                <a:solidFill>
                  <a:srgbClr val="12B5EA"/>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2_1_1">
    <p:bg>
      <p:bgPr>
        <a:solidFill>
          <a:srgbClr val="FFFFFF"/>
        </a:solidFill>
      </p:bgPr>
    </p:bg>
    <p:spTree>
      <p:nvGrpSpPr>
        <p:cNvPr id="185" name="Shape 185"/>
        <p:cNvGrpSpPr/>
        <p:nvPr/>
      </p:nvGrpSpPr>
      <p:grpSpPr>
        <a:xfrm>
          <a:off x="0" y="0"/>
          <a:ext cx="0" cy="0"/>
          <a:chOff x="0" y="0"/>
          <a:chExt cx="0" cy="0"/>
        </a:xfrm>
      </p:grpSpPr>
      <p:sp>
        <p:nvSpPr>
          <p:cNvPr id="186" name="Google Shape;186;p44"/>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558920"/>
              </a:buClr>
              <a:buSzPts val="3200"/>
              <a:buNone/>
              <a:defRPr>
                <a:solidFill>
                  <a:srgbClr val="558920"/>
                </a:solidFill>
              </a:defRPr>
            </a:lvl1pPr>
            <a:lvl2pPr lvl="1" rtl="0">
              <a:spcBef>
                <a:spcPts val="0"/>
              </a:spcBef>
              <a:spcAft>
                <a:spcPts val="0"/>
              </a:spcAft>
              <a:buClr>
                <a:srgbClr val="558920"/>
              </a:buClr>
              <a:buSzPts val="3000"/>
              <a:buNone/>
              <a:defRPr>
                <a:solidFill>
                  <a:srgbClr val="558920"/>
                </a:solidFill>
              </a:defRPr>
            </a:lvl2pPr>
            <a:lvl3pPr lvl="2" rtl="0">
              <a:spcBef>
                <a:spcPts val="0"/>
              </a:spcBef>
              <a:spcAft>
                <a:spcPts val="0"/>
              </a:spcAft>
              <a:buClr>
                <a:srgbClr val="558920"/>
              </a:buClr>
              <a:buSzPts val="3000"/>
              <a:buNone/>
              <a:defRPr>
                <a:solidFill>
                  <a:srgbClr val="558920"/>
                </a:solidFill>
              </a:defRPr>
            </a:lvl3pPr>
            <a:lvl4pPr lvl="3" rtl="0">
              <a:spcBef>
                <a:spcPts val="0"/>
              </a:spcBef>
              <a:spcAft>
                <a:spcPts val="0"/>
              </a:spcAft>
              <a:buClr>
                <a:srgbClr val="558920"/>
              </a:buClr>
              <a:buSzPts val="3000"/>
              <a:buNone/>
              <a:defRPr>
                <a:solidFill>
                  <a:srgbClr val="558920"/>
                </a:solidFill>
              </a:defRPr>
            </a:lvl4pPr>
            <a:lvl5pPr lvl="4" rtl="0">
              <a:spcBef>
                <a:spcPts val="0"/>
              </a:spcBef>
              <a:spcAft>
                <a:spcPts val="0"/>
              </a:spcAft>
              <a:buClr>
                <a:srgbClr val="558920"/>
              </a:buClr>
              <a:buSzPts val="3000"/>
              <a:buNone/>
              <a:defRPr>
                <a:solidFill>
                  <a:srgbClr val="558920"/>
                </a:solidFill>
              </a:defRPr>
            </a:lvl5pPr>
            <a:lvl6pPr lvl="5" rtl="0">
              <a:spcBef>
                <a:spcPts val="0"/>
              </a:spcBef>
              <a:spcAft>
                <a:spcPts val="0"/>
              </a:spcAft>
              <a:buClr>
                <a:srgbClr val="558920"/>
              </a:buClr>
              <a:buSzPts val="3000"/>
              <a:buNone/>
              <a:defRPr>
                <a:solidFill>
                  <a:srgbClr val="558920"/>
                </a:solidFill>
              </a:defRPr>
            </a:lvl6pPr>
            <a:lvl7pPr lvl="6" rtl="0">
              <a:spcBef>
                <a:spcPts val="0"/>
              </a:spcBef>
              <a:spcAft>
                <a:spcPts val="0"/>
              </a:spcAft>
              <a:buClr>
                <a:srgbClr val="558920"/>
              </a:buClr>
              <a:buSzPts val="3000"/>
              <a:buNone/>
              <a:defRPr>
                <a:solidFill>
                  <a:srgbClr val="558920"/>
                </a:solidFill>
              </a:defRPr>
            </a:lvl7pPr>
            <a:lvl8pPr lvl="7" rtl="0">
              <a:spcBef>
                <a:spcPts val="0"/>
              </a:spcBef>
              <a:spcAft>
                <a:spcPts val="0"/>
              </a:spcAft>
              <a:buClr>
                <a:srgbClr val="558920"/>
              </a:buClr>
              <a:buSzPts val="3000"/>
              <a:buNone/>
              <a:defRPr>
                <a:solidFill>
                  <a:srgbClr val="558920"/>
                </a:solidFill>
              </a:defRPr>
            </a:lvl8pPr>
            <a:lvl9pPr lvl="8" rtl="0">
              <a:spcBef>
                <a:spcPts val="0"/>
              </a:spcBef>
              <a:spcAft>
                <a:spcPts val="0"/>
              </a:spcAft>
              <a:buClr>
                <a:srgbClr val="558920"/>
              </a:buClr>
              <a:buSzPts val="3000"/>
              <a:buNone/>
              <a:defRPr>
                <a:solidFill>
                  <a:srgbClr val="558920"/>
                </a:solidFill>
              </a:defRPr>
            </a:lvl9pPr>
          </a:lstStyle>
          <a:p/>
        </p:txBody>
      </p:sp>
      <p:sp>
        <p:nvSpPr>
          <p:cNvPr id="187" name="Google Shape;187;p44"/>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558920"/>
              </a:buClr>
              <a:buSzPts val="1200"/>
              <a:buFont typeface="Raleway"/>
              <a:buNone/>
              <a:defRPr sz="1200">
                <a:solidFill>
                  <a:srgbClr val="558920"/>
                </a:solidFill>
                <a:latin typeface="Raleway"/>
                <a:ea typeface="Raleway"/>
                <a:cs typeface="Raleway"/>
                <a:sym typeface="Raleway"/>
              </a:defRPr>
            </a:lvl1pPr>
            <a:lvl2pPr lvl="1" rtl="0">
              <a:lnSpc>
                <a:spcPct val="100000"/>
              </a:lnSpc>
              <a:spcBef>
                <a:spcPts val="0"/>
              </a:spcBef>
              <a:spcAft>
                <a:spcPts val="0"/>
              </a:spcAft>
              <a:buClr>
                <a:srgbClr val="558920"/>
              </a:buClr>
              <a:buSzPts val="1800"/>
              <a:buNone/>
              <a:defRPr sz="1800">
                <a:solidFill>
                  <a:srgbClr val="558920"/>
                </a:solidFill>
              </a:defRPr>
            </a:lvl2pPr>
            <a:lvl3pPr lvl="2" rtl="0">
              <a:lnSpc>
                <a:spcPct val="100000"/>
              </a:lnSpc>
              <a:spcBef>
                <a:spcPts val="0"/>
              </a:spcBef>
              <a:spcAft>
                <a:spcPts val="0"/>
              </a:spcAft>
              <a:buClr>
                <a:srgbClr val="558920"/>
              </a:buClr>
              <a:buSzPts val="1800"/>
              <a:buNone/>
              <a:defRPr sz="1800">
                <a:solidFill>
                  <a:srgbClr val="558920"/>
                </a:solidFill>
              </a:defRPr>
            </a:lvl3pPr>
            <a:lvl4pPr lvl="3" rtl="0">
              <a:lnSpc>
                <a:spcPct val="100000"/>
              </a:lnSpc>
              <a:spcBef>
                <a:spcPts val="0"/>
              </a:spcBef>
              <a:spcAft>
                <a:spcPts val="0"/>
              </a:spcAft>
              <a:buClr>
                <a:srgbClr val="558920"/>
              </a:buClr>
              <a:buSzPts val="1800"/>
              <a:buNone/>
              <a:defRPr sz="1800">
                <a:solidFill>
                  <a:srgbClr val="558920"/>
                </a:solidFill>
              </a:defRPr>
            </a:lvl4pPr>
            <a:lvl5pPr lvl="4" rtl="0">
              <a:lnSpc>
                <a:spcPct val="100000"/>
              </a:lnSpc>
              <a:spcBef>
                <a:spcPts val="0"/>
              </a:spcBef>
              <a:spcAft>
                <a:spcPts val="0"/>
              </a:spcAft>
              <a:buClr>
                <a:srgbClr val="558920"/>
              </a:buClr>
              <a:buSzPts val="1800"/>
              <a:buNone/>
              <a:defRPr sz="1800">
                <a:solidFill>
                  <a:srgbClr val="558920"/>
                </a:solidFill>
              </a:defRPr>
            </a:lvl5pPr>
            <a:lvl6pPr lvl="5" rtl="0">
              <a:lnSpc>
                <a:spcPct val="100000"/>
              </a:lnSpc>
              <a:spcBef>
                <a:spcPts val="0"/>
              </a:spcBef>
              <a:spcAft>
                <a:spcPts val="0"/>
              </a:spcAft>
              <a:buClr>
                <a:srgbClr val="558920"/>
              </a:buClr>
              <a:buSzPts val="1800"/>
              <a:buNone/>
              <a:defRPr sz="1800">
                <a:solidFill>
                  <a:srgbClr val="558920"/>
                </a:solidFill>
              </a:defRPr>
            </a:lvl6pPr>
            <a:lvl7pPr lvl="6" rtl="0">
              <a:lnSpc>
                <a:spcPct val="100000"/>
              </a:lnSpc>
              <a:spcBef>
                <a:spcPts val="0"/>
              </a:spcBef>
              <a:spcAft>
                <a:spcPts val="0"/>
              </a:spcAft>
              <a:buClr>
                <a:srgbClr val="558920"/>
              </a:buClr>
              <a:buSzPts val="1800"/>
              <a:buNone/>
              <a:defRPr sz="1800">
                <a:solidFill>
                  <a:srgbClr val="558920"/>
                </a:solidFill>
              </a:defRPr>
            </a:lvl7pPr>
            <a:lvl8pPr lvl="7" rtl="0">
              <a:lnSpc>
                <a:spcPct val="100000"/>
              </a:lnSpc>
              <a:spcBef>
                <a:spcPts val="0"/>
              </a:spcBef>
              <a:spcAft>
                <a:spcPts val="0"/>
              </a:spcAft>
              <a:buClr>
                <a:srgbClr val="558920"/>
              </a:buClr>
              <a:buSzPts val="1800"/>
              <a:buNone/>
              <a:defRPr sz="1800">
                <a:solidFill>
                  <a:srgbClr val="558920"/>
                </a:solidFill>
              </a:defRPr>
            </a:lvl8pPr>
            <a:lvl9pPr lvl="8" rtl="0">
              <a:lnSpc>
                <a:spcPct val="100000"/>
              </a:lnSpc>
              <a:spcBef>
                <a:spcPts val="0"/>
              </a:spcBef>
              <a:spcAft>
                <a:spcPts val="0"/>
              </a:spcAft>
              <a:buClr>
                <a:srgbClr val="558920"/>
              </a:buClr>
              <a:buSzPts val="1800"/>
              <a:buNone/>
              <a:defRPr sz="1800">
                <a:solidFill>
                  <a:srgbClr val="558920"/>
                </a:solidFill>
              </a:defRPr>
            </a:lvl9pPr>
          </a:lstStyle>
          <a:p/>
        </p:txBody>
      </p:sp>
      <p:sp>
        <p:nvSpPr>
          <p:cNvPr id="188" name="Google Shape;188;p44"/>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558920"/>
              </a:buClr>
              <a:buSzPts val="1400"/>
              <a:buChar char="●"/>
              <a:defRPr sz="1400">
                <a:solidFill>
                  <a:srgbClr val="558920"/>
                </a:solidFill>
              </a:defRPr>
            </a:lvl1pPr>
            <a:lvl2pPr indent="-304800" lvl="1" marL="914400" rtl="0">
              <a:spcBef>
                <a:spcPts val="1600"/>
              </a:spcBef>
              <a:spcAft>
                <a:spcPts val="0"/>
              </a:spcAft>
              <a:buClr>
                <a:srgbClr val="558920"/>
              </a:buClr>
              <a:buSzPts val="1200"/>
              <a:buChar char="○"/>
              <a:defRPr sz="1200">
                <a:solidFill>
                  <a:srgbClr val="558920"/>
                </a:solidFill>
              </a:defRPr>
            </a:lvl2pPr>
            <a:lvl3pPr indent="-304800" lvl="2" marL="1371600" rtl="0">
              <a:spcBef>
                <a:spcPts val="1600"/>
              </a:spcBef>
              <a:spcAft>
                <a:spcPts val="0"/>
              </a:spcAft>
              <a:buClr>
                <a:srgbClr val="558920"/>
              </a:buClr>
              <a:buSzPts val="1200"/>
              <a:buChar char="■"/>
              <a:defRPr sz="1200">
                <a:solidFill>
                  <a:srgbClr val="558920"/>
                </a:solidFill>
              </a:defRPr>
            </a:lvl3pPr>
            <a:lvl4pPr indent="-304800" lvl="3" marL="1828800" rtl="0">
              <a:spcBef>
                <a:spcPts val="1600"/>
              </a:spcBef>
              <a:spcAft>
                <a:spcPts val="0"/>
              </a:spcAft>
              <a:buClr>
                <a:srgbClr val="558920"/>
              </a:buClr>
              <a:buSzPts val="1200"/>
              <a:buChar char="●"/>
              <a:defRPr sz="1200">
                <a:solidFill>
                  <a:srgbClr val="558920"/>
                </a:solidFill>
              </a:defRPr>
            </a:lvl4pPr>
            <a:lvl5pPr indent="-304800" lvl="4" marL="2286000" rtl="0">
              <a:spcBef>
                <a:spcPts val="1600"/>
              </a:spcBef>
              <a:spcAft>
                <a:spcPts val="0"/>
              </a:spcAft>
              <a:buClr>
                <a:srgbClr val="558920"/>
              </a:buClr>
              <a:buSzPts val="1200"/>
              <a:buChar char="○"/>
              <a:defRPr sz="1200">
                <a:solidFill>
                  <a:srgbClr val="558920"/>
                </a:solidFill>
              </a:defRPr>
            </a:lvl5pPr>
            <a:lvl6pPr indent="-304800" lvl="5" marL="2743200" rtl="0">
              <a:spcBef>
                <a:spcPts val="1600"/>
              </a:spcBef>
              <a:spcAft>
                <a:spcPts val="0"/>
              </a:spcAft>
              <a:buClr>
                <a:srgbClr val="558920"/>
              </a:buClr>
              <a:buSzPts val="1200"/>
              <a:buChar char="■"/>
              <a:defRPr sz="1200">
                <a:solidFill>
                  <a:srgbClr val="558920"/>
                </a:solidFill>
              </a:defRPr>
            </a:lvl6pPr>
            <a:lvl7pPr indent="-304800" lvl="6" marL="3200400" rtl="0">
              <a:spcBef>
                <a:spcPts val="1600"/>
              </a:spcBef>
              <a:spcAft>
                <a:spcPts val="0"/>
              </a:spcAft>
              <a:buClr>
                <a:srgbClr val="558920"/>
              </a:buClr>
              <a:buSzPts val="1200"/>
              <a:buChar char="●"/>
              <a:defRPr sz="1200">
                <a:solidFill>
                  <a:srgbClr val="558920"/>
                </a:solidFill>
              </a:defRPr>
            </a:lvl7pPr>
            <a:lvl8pPr indent="-304800" lvl="7" marL="3657600" rtl="0">
              <a:spcBef>
                <a:spcPts val="1600"/>
              </a:spcBef>
              <a:spcAft>
                <a:spcPts val="0"/>
              </a:spcAft>
              <a:buClr>
                <a:srgbClr val="558920"/>
              </a:buClr>
              <a:buSzPts val="1200"/>
              <a:buChar char="○"/>
              <a:defRPr sz="1200">
                <a:solidFill>
                  <a:srgbClr val="558920"/>
                </a:solidFill>
              </a:defRPr>
            </a:lvl8pPr>
            <a:lvl9pPr indent="-304800" lvl="8" marL="4114800" rtl="0">
              <a:spcBef>
                <a:spcPts val="1600"/>
              </a:spcBef>
              <a:spcAft>
                <a:spcPts val="1600"/>
              </a:spcAft>
              <a:buClr>
                <a:srgbClr val="558920"/>
              </a:buClr>
              <a:buSzPts val="1200"/>
              <a:buChar char="■"/>
              <a:defRPr sz="1200">
                <a:solidFill>
                  <a:srgbClr val="558920"/>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2_1_1_1">
    <p:bg>
      <p:bgPr>
        <a:solidFill>
          <a:srgbClr val="FFFFFF"/>
        </a:solidFill>
      </p:bgPr>
    </p:bg>
    <p:spTree>
      <p:nvGrpSpPr>
        <p:cNvPr id="189" name="Shape 189"/>
        <p:cNvGrpSpPr/>
        <p:nvPr/>
      </p:nvGrpSpPr>
      <p:grpSpPr>
        <a:xfrm>
          <a:off x="0" y="0"/>
          <a:ext cx="0" cy="0"/>
          <a:chOff x="0" y="0"/>
          <a:chExt cx="0" cy="0"/>
        </a:xfrm>
      </p:grpSpPr>
      <p:sp>
        <p:nvSpPr>
          <p:cNvPr id="190" name="Google Shape;190;p4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6F0C"/>
              </a:buClr>
              <a:buSzPts val="3200"/>
              <a:buNone/>
              <a:defRPr>
                <a:solidFill>
                  <a:srgbClr val="FF6F0C"/>
                </a:solidFill>
              </a:defRPr>
            </a:lvl1pPr>
            <a:lvl2pPr lvl="1" rtl="0">
              <a:spcBef>
                <a:spcPts val="0"/>
              </a:spcBef>
              <a:spcAft>
                <a:spcPts val="0"/>
              </a:spcAft>
              <a:buClr>
                <a:srgbClr val="FF6F0C"/>
              </a:buClr>
              <a:buSzPts val="3000"/>
              <a:buNone/>
              <a:defRPr>
                <a:solidFill>
                  <a:srgbClr val="FF6F0C"/>
                </a:solidFill>
              </a:defRPr>
            </a:lvl2pPr>
            <a:lvl3pPr lvl="2" rtl="0">
              <a:spcBef>
                <a:spcPts val="0"/>
              </a:spcBef>
              <a:spcAft>
                <a:spcPts val="0"/>
              </a:spcAft>
              <a:buClr>
                <a:srgbClr val="FF6F0C"/>
              </a:buClr>
              <a:buSzPts val="3000"/>
              <a:buNone/>
              <a:defRPr>
                <a:solidFill>
                  <a:srgbClr val="FF6F0C"/>
                </a:solidFill>
              </a:defRPr>
            </a:lvl3pPr>
            <a:lvl4pPr lvl="3" rtl="0">
              <a:spcBef>
                <a:spcPts val="0"/>
              </a:spcBef>
              <a:spcAft>
                <a:spcPts val="0"/>
              </a:spcAft>
              <a:buClr>
                <a:srgbClr val="FF6F0C"/>
              </a:buClr>
              <a:buSzPts val="3000"/>
              <a:buNone/>
              <a:defRPr>
                <a:solidFill>
                  <a:srgbClr val="FF6F0C"/>
                </a:solidFill>
              </a:defRPr>
            </a:lvl4pPr>
            <a:lvl5pPr lvl="4" rtl="0">
              <a:spcBef>
                <a:spcPts val="0"/>
              </a:spcBef>
              <a:spcAft>
                <a:spcPts val="0"/>
              </a:spcAft>
              <a:buClr>
                <a:srgbClr val="FF6F0C"/>
              </a:buClr>
              <a:buSzPts val="3000"/>
              <a:buNone/>
              <a:defRPr>
                <a:solidFill>
                  <a:srgbClr val="FF6F0C"/>
                </a:solidFill>
              </a:defRPr>
            </a:lvl5pPr>
            <a:lvl6pPr lvl="5" rtl="0">
              <a:spcBef>
                <a:spcPts val="0"/>
              </a:spcBef>
              <a:spcAft>
                <a:spcPts val="0"/>
              </a:spcAft>
              <a:buClr>
                <a:srgbClr val="FF6F0C"/>
              </a:buClr>
              <a:buSzPts val="3000"/>
              <a:buNone/>
              <a:defRPr>
                <a:solidFill>
                  <a:srgbClr val="FF6F0C"/>
                </a:solidFill>
              </a:defRPr>
            </a:lvl6pPr>
            <a:lvl7pPr lvl="6" rtl="0">
              <a:spcBef>
                <a:spcPts val="0"/>
              </a:spcBef>
              <a:spcAft>
                <a:spcPts val="0"/>
              </a:spcAft>
              <a:buClr>
                <a:srgbClr val="FF6F0C"/>
              </a:buClr>
              <a:buSzPts val="3000"/>
              <a:buNone/>
              <a:defRPr>
                <a:solidFill>
                  <a:srgbClr val="FF6F0C"/>
                </a:solidFill>
              </a:defRPr>
            </a:lvl7pPr>
            <a:lvl8pPr lvl="7" rtl="0">
              <a:spcBef>
                <a:spcPts val="0"/>
              </a:spcBef>
              <a:spcAft>
                <a:spcPts val="0"/>
              </a:spcAft>
              <a:buClr>
                <a:srgbClr val="FF6F0C"/>
              </a:buClr>
              <a:buSzPts val="3000"/>
              <a:buNone/>
              <a:defRPr>
                <a:solidFill>
                  <a:srgbClr val="FF6F0C"/>
                </a:solidFill>
              </a:defRPr>
            </a:lvl8pPr>
            <a:lvl9pPr lvl="8" rtl="0">
              <a:spcBef>
                <a:spcPts val="0"/>
              </a:spcBef>
              <a:spcAft>
                <a:spcPts val="0"/>
              </a:spcAft>
              <a:buClr>
                <a:srgbClr val="FF6F0C"/>
              </a:buClr>
              <a:buSzPts val="3000"/>
              <a:buNone/>
              <a:defRPr>
                <a:solidFill>
                  <a:srgbClr val="FF6F0C"/>
                </a:solidFill>
              </a:defRPr>
            </a:lvl9pPr>
          </a:lstStyle>
          <a:p/>
        </p:txBody>
      </p:sp>
      <p:sp>
        <p:nvSpPr>
          <p:cNvPr id="191" name="Google Shape;191;p4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6F0C"/>
              </a:buClr>
              <a:buSzPts val="1200"/>
              <a:buFont typeface="Raleway"/>
              <a:buNone/>
              <a:defRPr sz="1200">
                <a:solidFill>
                  <a:srgbClr val="FF6F0C"/>
                </a:solidFill>
                <a:latin typeface="Raleway"/>
                <a:ea typeface="Raleway"/>
                <a:cs typeface="Raleway"/>
                <a:sym typeface="Raleway"/>
              </a:defRPr>
            </a:lvl1pPr>
            <a:lvl2pPr lvl="1" rtl="0">
              <a:lnSpc>
                <a:spcPct val="100000"/>
              </a:lnSpc>
              <a:spcBef>
                <a:spcPts val="0"/>
              </a:spcBef>
              <a:spcAft>
                <a:spcPts val="0"/>
              </a:spcAft>
              <a:buClr>
                <a:srgbClr val="FF6F0C"/>
              </a:buClr>
              <a:buSzPts val="1800"/>
              <a:buNone/>
              <a:defRPr sz="1800">
                <a:solidFill>
                  <a:srgbClr val="FF6F0C"/>
                </a:solidFill>
              </a:defRPr>
            </a:lvl2pPr>
            <a:lvl3pPr lvl="2" rtl="0">
              <a:lnSpc>
                <a:spcPct val="100000"/>
              </a:lnSpc>
              <a:spcBef>
                <a:spcPts val="0"/>
              </a:spcBef>
              <a:spcAft>
                <a:spcPts val="0"/>
              </a:spcAft>
              <a:buClr>
                <a:srgbClr val="FF6F0C"/>
              </a:buClr>
              <a:buSzPts val="1800"/>
              <a:buNone/>
              <a:defRPr sz="1800">
                <a:solidFill>
                  <a:srgbClr val="FF6F0C"/>
                </a:solidFill>
              </a:defRPr>
            </a:lvl3pPr>
            <a:lvl4pPr lvl="3" rtl="0">
              <a:lnSpc>
                <a:spcPct val="100000"/>
              </a:lnSpc>
              <a:spcBef>
                <a:spcPts val="0"/>
              </a:spcBef>
              <a:spcAft>
                <a:spcPts val="0"/>
              </a:spcAft>
              <a:buClr>
                <a:srgbClr val="FF6F0C"/>
              </a:buClr>
              <a:buSzPts val="1800"/>
              <a:buNone/>
              <a:defRPr sz="1800">
                <a:solidFill>
                  <a:srgbClr val="FF6F0C"/>
                </a:solidFill>
              </a:defRPr>
            </a:lvl4pPr>
            <a:lvl5pPr lvl="4" rtl="0">
              <a:lnSpc>
                <a:spcPct val="100000"/>
              </a:lnSpc>
              <a:spcBef>
                <a:spcPts val="0"/>
              </a:spcBef>
              <a:spcAft>
                <a:spcPts val="0"/>
              </a:spcAft>
              <a:buClr>
                <a:srgbClr val="FF6F0C"/>
              </a:buClr>
              <a:buSzPts val="1800"/>
              <a:buNone/>
              <a:defRPr sz="1800">
                <a:solidFill>
                  <a:srgbClr val="FF6F0C"/>
                </a:solidFill>
              </a:defRPr>
            </a:lvl5pPr>
            <a:lvl6pPr lvl="5" rtl="0">
              <a:lnSpc>
                <a:spcPct val="100000"/>
              </a:lnSpc>
              <a:spcBef>
                <a:spcPts val="0"/>
              </a:spcBef>
              <a:spcAft>
                <a:spcPts val="0"/>
              </a:spcAft>
              <a:buClr>
                <a:srgbClr val="FF6F0C"/>
              </a:buClr>
              <a:buSzPts val="1800"/>
              <a:buNone/>
              <a:defRPr sz="1800">
                <a:solidFill>
                  <a:srgbClr val="FF6F0C"/>
                </a:solidFill>
              </a:defRPr>
            </a:lvl6pPr>
            <a:lvl7pPr lvl="6" rtl="0">
              <a:lnSpc>
                <a:spcPct val="100000"/>
              </a:lnSpc>
              <a:spcBef>
                <a:spcPts val="0"/>
              </a:spcBef>
              <a:spcAft>
                <a:spcPts val="0"/>
              </a:spcAft>
              <a:buClr>
                <a:srgbClr val="FF6F0C"/>
              </a:buClr>
              <a:buSzPts val="1800"/>
              <a:buNone/>
              <a:defRPr sz="1800">
                <a:solidFill>
                  <a:srgbClr val="FF6F0C"/>
                </a:solidFill>
              </a:defRPr>
            </a:lvl7pPr>
            <a:lvl8pPr lvl="7" rtl="0">
              <a:lnSpc>
                <a:spcPct val="100000"/>
              </a:lnSpc>
              <a:spcBef>
                <a:spcPts val="0"/>
              </a:spcBef>
              <a:spcAft>
                <a:spcPts val="0"/>
              </a:spcAft>
              <a:buClr>
                <a:srgbClr val="FF6F0C"/>
              </a:buClr>
              <a:buSzPts val="1800"/>
              <a:buNone/>
              <a:defRPr sz="1800">
                <a:solidFill>
                  <a:srgbClr val="FF6F0C"/>
                </a:solidFill>
              </a:defRPr>
            </a:lvl8pPr>
            <a:lvl9pPr lvl="8" rtl="0">
              <a:lnSpc>
                <a:spcPct val="100000"/>
              </a:lnSpc>
              <a:spcBef>
                <a:spcPts val="0"/>
              </a:spcBef>
              <a:spcAft>
                <a:spcPts val="0"/>
              </a:spcAft>
              <a:buClr>
                <a:srgbClr val="FF6F0C"/>
              </a:buClr>
              <a:buSzPts val="1800"/>
              <a:buNone/>
              <a:defRPr sz="1800">
                <a:solidFill>
                  <a:srgbClr val="FF6F0C"/>
                </a:solidFill>
              </a:defRPr>
            </a:lvl9pPr>
          </a:lstStyle>
          <a:p/>
        </p:txBody>
      </p:sp>
      <p:sp>
        <p:nvSpPr>
          <p:cNvPr id="192" name="Google Shape;192;p4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6F0C"/>
              </a:buClr>
              <a:buSzPts val="1400"/>
              <a:buChar char="●"/>
              <a:defRPr sz="1400">
                <a:solidFill>
                  <a:srgbClr val="FF6F0C"/>
                </a:solidFill>
              </a:defRPr>
            </a:lvl1pPr>
            <a:lvl2pPr indent="-304800" lvl="1" marL="914400" rtl="0">
              <a:spcBef>
                <a:spcPts val="1600"/>
              </a:spcBef>
              <a:spcAft>
                <a:spcPts val="0"/>
              </a:spcAft>
              <a:buClr>
                <a:srgbClr val="FF6F0C"/>
              </a:buClr>
              <a:buSzPts val="1200"/>
              <a:buChar char="○"/>
              <a:defRPr sz="1200">
                <a:solidFill>
                  <a:srgbClr val="FF6F0C"/>
                </a:solidFill>
              </a:defRPr>
            </a:lvl2pPr>
            <a:lvl3pPr indent="-304800" lvl="2" marL="1371600" rtl="0">
              <a:spcBef>
                <a:spcPts val="1600"/>
              </a:spcBef>
              <a:spcAft>
                <a:spcPts val="0"/>
              </a:spcAft>
              <a:buClr>
                <a:srgbClr val="FF6F0C"/>
              </a:buClr>
              <a:buSzPts val="1200"/>
              <a:buChar char="■"/>
              <a:defRPr sz="1200">
                <a:solidFill>
                  <a:srgbClr val="FF6F0C"/>
                </a:solidFill>
              </a:defRPr>
            </a:lvl3pPr>
            <a:lvl4pPr indent="-304800" lvl="3" marL="1828800" rtl="0">
              <a:spcBef>
                <a:spcPts val="1600"/>
              </a:spcBef>
              <a:spcAft>
                <a:spcPts val="0"/>
              </a:spcAft>
              <a:buClr>
                <a:srgbClr val="FF6F0C"/>
              </a:buClr>
              <a:buSzPts val="1200"/>
              <a:buChar char="●"/>
              <a:defRPr sz="1200">
                <a:solidFill>
                  <a:srgbClr val="FF6F0C"/>
                </a:solidFill>
              </a:defRPr>
            </a:lvl4pPr>
            <a:lvl5pPr indent="-304800" lvl="4" marL="2286000" rtl="0">
              <a:spcBef>
                <a:spcPts val="1600"/>
              </a:spcBef>
              <a:spcAft>
                <a:spcPts val="0"/>
              </a:spcAft>
              <a:buClr>
                <a:srgbClr val="FF6F0C"/>
              </a:buClr>
              <a:buSzPts val="1200"/>
              <a:buChar char="○"/>
              <a:defRPr sz="1200">
                <a:solidFill>
                  <a:srgbClr val="FF6F0C"/>
                </a:solidFill>
              </a:defRPr>
            </a:lvl5pPr>
            <a:lvl6pPr indent="-304800" lvl="5" marL="2743200" rtl="0">
              <a:spcBef>
                <a:spcPts val="1600"/>
              </a:spcBef>
              <a:spcAft>
                <a:spcPts val="0"/>
              </a:spcAft>
              <a:buClr>
                <a:srgbClr val="FF6F0C"/>
              </a:buClr>
              <a:buSzPts val="1200"/>
              <a:buChar char="■"/>
              <a:defRPr sz="1200">
                <a:solidFill>
                  <a:srgbClr val="FF6F0C"/>
                </a:solidFill>
              </a:defRPr>
            </a:lvl6pPr>
            <a:lvl7pPr indent="-304800" lvl="6" marL="3200400" rtl="0">
              <a:spcBef>
                <a:spcPts val="1600"/>
              </a:spcBef>
              <a:spcAft>
                <a:spcPts val="0"/>
              </a:spcAft>
              <a:buClr>
                <a:srgbClr val="FF6F0C"/>
              </a:buClr>
              <a:buSzPts val="1200"/>
              <a:buChar char="●"/>
              <a:defRPr sz="1200">
                <a:solidFill>
                  <a:srgbClr val="FF6F0C"/>
                </a:solidFill>
              </a:defRPr>
            </a:lvl7pPr>
            <a:lvl8pPr indent="-304800" lvl="7" marL="3657600" rtl="0">
              <a:spcBef>
                <a:spcPts val="1600"/>
              </a:spcBef>
              <a:spcAft>
                <a:spcPts val="0"/>
              </a:spcAft>
              <a:buClr>
                <a:srgbClr val="FF6F0C"/>
              </a:buClr>
              <a:buSzPts val="1200"/>
              <a:buChar char="○"/>
              <a:defRPr sz="1200">
                <a:solidFill>
                  <a:srgbClr val="FF6F0C"/>
                </a:solidFill>
              </a:defRPr>
            </a:lvl8pPr>
            <a:lvl9pPr indent="-304800" lvl="8" marL="4114800" rtl="0">
              <a:spcBef>
                <a:spcPts val="1600"/>
              </a:spcBef>
              <a:spcAft>
                <a:spcPts val="1600"/>
              </a:spcAft>
              <a:buClr>
                <a:srgbClr val="FF6F0C"/>
              </a:buClr>
              <a:buSzPts val="1200"/>
              <a:buChar char="■"/>
              <a:defRPr sz="1200">
                <a:solidFill>
                  <a:srgbClr val="FF6F0C"/>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193" name="Shape 193"/>
        <p:cNvGrpSpPr/>
        <p:nvPr/>
      </p:nvGrpSpPr>
      <p:grpSpPr>
        <a:xfrm>
          <a:off x="0" y="0"/>
          <a:ext cx="0" cy="0"/>
          <a:chOff x="0" y="0"/>
          <a:chExt cx="0" cy="0"/>
        </a:xfrm>
      </p:grpSpPr>
      <p:sp>
        <p:nvSpPr>
          <p:cNvPr id="194" name="Google Shape;194;p4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rgbClr val="FFFFFF"/>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195" name="Google Shape;195;p4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2400"/>
              <a:buNone/>
              <a:defRPr b="0" sz="24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4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98" name="Google Shape;198;p4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99" name="Google Shape;199;p4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00" name="Google Shape;200;p4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201" name="Shape 201"/>
        <p:cNvGrpSpPr/>
        <p:nvPr/>
      </p:nvGrpSpPr>
      <p:grpSpPr>
        <a:xfrm>
          <a:off x="0" y="0"/>
          <a:ext cx="0" cy="0"/>
          <a:chOff x="0" y="0"/>
          <a:chExt cx="0" cy="0"/>
        </a:xfrm>
      </p:grpSpPr>
      <p:sp>
        <p:nvSpPr>
          <p:cNvPr id="202" name="Google Shape;202;p4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203" name="Google Shape;203;p4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204" name="Google Shape;204;p4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05" name="Google Shape;205;p4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06" name="Google Shape;206;p4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207" name="Shape 207"/>
        <p:cNvGrpSpPr/>
        <p:nvPr/>
      </p:nvGrpSpPr>
      <p:grpSpPr>
        <a:xfrm>
          <a:off x="0" y="0"/>
          <a:ext cx="0" cy="0"/>
          <a:chOff x="0" y="0"/>
          <a:chExt cx="0" cy="0"/>
        </a:xfrm>
      </p:grpSpPr>
      <p:sp>
        <p:nvSpPr>
          <p:cNvPr id="208" name="Google Shape;208;p4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209" name="Google Shape;209;p4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86AF15"/>
              </a:buClr>
              <a:buSzPts val="1800"/>
              <a:buNone/>
              <a:defRPr sz="1800">
                <a:solidFill>
                  <a:srgbClr val="86AF15"/>
                </a:solidFill>
              </a:defRPr>
            </a:lvl2pPr>
            <a:lvl3pPr lvl="2" rtl="0">
              <a:lnSpc>
                <a:spcPct val="100000"/>
              </a:lnSpc>
              <a:spcBef>
                <a:spcPts val="0"/>
              </a:spcBef>
              <a:spcAft>
                <a:spcPts val="0"/>
              </a:spcAft>
              <a:buClr>
                <a:srgbClr val="86AF15"/>
              </a:buClr>
              <a:buSzPts val="1800"/>
              <a:buNone/>
              <a:defRPr sz="1800">
                <a:solidFill>
                  <a:srgbClr val="86AF15"/>
                </a:solidFill>
              </a:defRPr>
            </a:lvl3pPr>
            <a:lvl4pPr lvl="3" rtl="0">
              <a:lnSpc>
                <a:spcPct val="100000"/>
              </a:lnSpc>
              <a:spcBef>
                <a:spcPts val="0"/>
              </a:spcBef>
              <a:spcAft>
                <a:spcPts val="0"/>
              </a:spcAft>
              <a:buClr>
                <a:srgbClr val="86AF15"/>
              </a:buClr>
              <a:buSzPts val="1800"/>
              <a:buNone/>
              <a:defRPr sz="1800">
                <a:solidFill>
                  <a:srgbClr val="86AF15"/>
                </a:solidFill>
              </a:defRPr>
            </a:lvl4pPr>
            <a:lvl5pPr lvl="4" rtl="0">
              <a:lnSpc>
                <a:spcPct val="100000"/>
              </a:lnSpc>
              <a:spcBef>
                <a:spcPts val="0"/>
              </a:spcBef>
              <a:spcAft>
                <a:spcPts val="0"/>
              </a:spcAft>
              <a:buClr>
                <a:srgbClr val="86AF15"/>
              </a:buClr>
              <a:buSzPts val="1800"/>
              <a:buNone/>
              <a:defRPr sz="1800">
                <a:solidFill>
                  <a:srgbClr val="86AF15"/>
                </a:solidFill>
              </a:defRPr>
            </a:lvl5pPr>
            <a:lvl6pPr lvl="5" rtl="0">
              <a:lnSpc>
                <a:spcPct val="100000"/>
              </a:lnSpc>
              <a:spcBef>
                <a:spcPts val="0"/>
              </a:spcBef>
              <a:spcAft>
                <a:spcPts val="0"/>
              </a:spcAft>
              <a:buClr>
                <a:srgbClr val="86AF15"/>
              </a:buClr>
              <a:buSzPts val="1800"/>
              <a:buNone/>
              <a:defRPr sz="1800">
                <a:solidFill>
                  <a:srgbClr val="86AF15"/>
                </a:solidFill>
              </a:defRPr>
            </a:lvl6pPr>
            <a:lvl7pPr lvl="6" rtl="0">
              <a:lnSpc>
                <a:spcPct val="100000"/>
              </a:lnSpc>
              <a:spcBef>
                <a:spcPts val="0"/>
              </a:spcBef>
              <a:spcAft>
                <a:spcPts val="0"/>
              </a:spcAft>
              <a:buClr>
                <a:srgbClr val="86AF15"/>
              </a:buClr>
              <a:buSzPts val="1800"/>
              <a:buNone/>
              <a:defRPr sz="1800">
                <a:solidFill>
                  <a:srgbClr val="86AF15"/>
                </a:solidFill>
              </a:defRPr>
            </a:lvl7pPr>
            <a:lvl8pPr lvl="7" rtl="0">
              <a:lnSpc>
                <a:spcPct val="100000"/>
              </a:lnSpc>
              <a:spcBef>
                <a:spcPts val="0"/>
              </a:spcBef>
              <a:spcAft>
                <a:spcPts val="0"/>
              </a:spcAft>
              <a:buClr>
                <a:srgbClr val="86AF15"/>
              </a:buClr>
              <a:buSzPts val="1800"/>
              <a:buNone/>
              <a:defRPr sz="1800">
                <a:solidFill>
                  <a:srgbClr val="86AF15"/>
                </a:solidFill>
              </a:defRPr>
            </a:lvl8pPr>
            <a:lvl9pPr lvl="8" rtl="0">
              <a:lnSpc>
                <a:spcPct val="100000"/>
              </a:lnSpc>
              <a:spcBef>
                <a:spcPts val="0"/>
              </a:spcBef>
              <a:spcAft>
                <a:spcPts val="0"/>
              </a:spcAft>
              <a:buClr>
                <a:srgbClr val="86AF15"/>
              </a:buClr>
              <a:buSzPts val="1800"/>
              <a:buNone/>
              <a:defRPr sz="1800">
                <a:solidFill>
                  <a:srgbClr val="86AF15"/>
                </a:solidFill>
              </a:defRPr>
            </a:lvl9pPr>
          </a:lstStyle>
          <a:p/>
        </p:txBody>
      </p:sp>
      <p:sp>
        <p:nvSpPr>
          <p:cNvPr id="210" name="Google Shape;210;p4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11" name="Google Shape;211;p4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12" name="Google Shape;212;p4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
        <p:nvSpPr>
          <p:cNvPr id="213" name="Google Shape;213;p4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5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6" name="Google Shape;216;p5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86AF15"/>
              </a:buClr>
              <a:buSzPts val="1800"/>
              <a:buNone/>
              <a:defRPr sz="1800">
                <a:solidFill>
                  <a:srgbClr val="86AF15"/>
                </a:solidFill>
              </a:defRPr>
            </a:lvl2pPr>
            <a:lvl3pPr lvl="2" rtl="0">
              <a:lnSpc>
                <a:spcPct val="100000"/>
              </a:lnSpc>
              <a:spcBef>
                <a:spcPts val="0"/>
              </a:spcBef>
              <a:spcAft>
                <a:spcPts val="0"/>
              </a:spcAft>
              <a:buClr>
                <a:srgbClr val="86AF15"/>
              </a:buClr>
              <a:buSzPts val="1800"/>
              <a:buNone/>
              <a:defRPr sz="1800">
                <a:solidFill>
                  <a:srgbClr val="86AF15"/>
                </a:solidFill>
              </a:defRPr>
            </a:lvl3pPr>
            <a:lvl4pPr lvl="3" rtl="0">
              <a:lnSpc>
                <a:spcPct val="100000"/>
              </a:lnSpc>
              <a:spcBef>
                <a:spcPts val="0"/>
              </a:spcBef>
              <a:spcAft>
                <a:spcPts val="0"/>
              </a:spcAft>
              <a:buClr>
                <a:srgbClr val="86AF15"/>
              </a:buClr>
              <a:buSzPts val="1800"/>
              <a:buNone/>
              <a:defRPr sz="1800">
                <a:solidFill>
                  <a:srgbClr val="86AF15"/>
                </a:solidFill>
              </a:defRPr>
            </a:lvl4pPr>
            <a:lvl5pPr lvl="4" rtl="0">
              <a:lnSpc>
                <a:spcPct val="100000"/>
              </a:lnSpc>
              <a:spcBef>
                <a:spcPts val="0"/>
              </a:spcBef>
              <a:spcAft>
                <a:spcPts val="0"/>
              </a:spcAft>
              <a:buClr>
                <a:srgbClr val="86AF15"/>
              </a:buClr>
              <a:buSzPts val="1800"/>
              <a:buNone/>
              <a:defRPr sz="1800">
                <a:solidFill>
                  <a:srgbClr val="86AF15"/>
                </a:solidFill>
              </a:defRPr>
            </a:lvl5pPr>
            <a:lvl6pPr lvl="5" rtl="0">
              <a:lnSpc>
                <a:spcPct val="100000"/>
              </a:lnSpc>
              <a:spcBef>
                <a:spcPts val="0"/>
              </a:spcBef>
              <a:spcAft>
                <a:spcPts val="0"/>
              </a:spcAft>
              <a:buClr>
                <a:srgbClr val="86AF15"/>
              </a:buClr>
              <a:buSzPts val="1800"/>
              <a:buNone/>
              <a:defRPr sz="1800">
                <a:solidFill>
                  <a:srgbClr val="86AF15"/>
                </a:solidFill>
              </a:defRPr>
            </a:lvl6pPr>
            <a:lvl7pPr lvl="6" rtl="0">
              <a:lnSpc>
                <a:spcPct val="100000"/>
              </a:lnSpc>
              <a:spcBef>
                <a:spcPts val="0"/>
              </a:spcBef>
              <a:spcAft>
                <a:spcPts val="0"/>
              </a:spcAft>
              <a:buClr>
                <a:srgbClr val="86AF15"/>
              </a:buClr>
              <a:buSzPts val="1800"/>
              <a:buNone/>
              <a:defRPr sz="1800">
                <a:solidFill>
                  <a:srgbClr val="86AF15"/>
                </a:solidFill>
              </a:defRPr>
            </a:lvl7pPr>
            <a:lvl8pPr lvl="7" rtl="0">
              <a:lnSpc>
                <a:spcPct val="100000"/>
              </a:lnSpc>
              <a:spcBef>
                <a:spcPts val="0"/>
              </a:spcBef>
              <a:spcAft>
                <a:spcPts val="0"/>
              </a:spcAft>
              <a:buClr>
                <a:srgbClr val="86AF15"/>
              </a:buClr>
              <a:buSzPts val="1800"/>
              <a:buNone/>
              <a:defRPr sz="1800">
                <a:solidFill>
                  <a:srgbClr val="86AF15"/>
                </a:solidFill>
              </a:defRPr>
            </a:lvl8pPr>
            <a:lvl9pPr lvl="8" rtl="0">
              <a:lnSpc>
                <a:spcPct val="100000"/>
              </a:lnSpc>
              <a:spcBef>
                <a:spcPts val="0"/>
              </a:spcBef>
              <a:spcAft>
                <a:spcPts val="0"/>
              </a:spcAft>
              <a:buClr>
                <a:srgbClr val="86AF15"/>
              </a:buClr>
              <a:buSzPts val="1800"/>
              <a:buNone/>
              <a:defRPr sz="1800">
                <a:solidFill>
                  <a:srgbClr val="86AF15"/>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p:cSld name="SECTION_TITLE_AND_DESCRIPTION">
    <p:spTree>
      <p:nvGrpSpPr>
        <p:cNvPr id="217" name="Shape 217"/>
        <p:cNvGrpSpPr/>
        <p:nvPr/>
      </p:nvGrpSpPr>
      <p:grpSpPr>
        <a:xfrm>
          <a:off x="0" y="0"/>
          <a:ext cx="0" cy="0"/>
          <a:chOff x="0" y="0"/>
          <a:chExt cx="0" cy="0"/>
        </a:xfrm>
      </p:grpSpPr>
      <p:sp>
        <p:nvSpPr>
          <p:cNvPr id="218" name="Google Shape;218;p51"/>
          <p:cNvSpPr/>
          <p:nvPr/>
        </p:nvSpPr>
        <p:spPr>
          <a:xfrm>
            <a:off x="4572000" y="125"/>
            <a:ext cx="4572000" cy="51435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51"/>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220" name="Google Shape;220;p51"/>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12B5EA"/>
              </a:buClr>
              <a:buSzPts val="1000"/>
              <a:buNone/>
              <a:defRPr>
                <a:solidFill>
                  <a:srgbClr val="12B5EA"/>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1" name="Google Shape;221;p51"/>
          <p:cNvSpPr txBox="1"/>
          <p:nvPr>
            <p:ph idx="2" type="body"/>
          </p:nvPr>
        </p:nvSpPr>
        <p:spPr>
          <a:xfrm>
            <a:off x="4939500" y="724200"/>
            <a:ext cx="3837000" cy="3725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a:solidFill>
                  <a:srgbClr val="FFFFFF"/>
                </a:solidFill>
              </a:defRPr>
            </a:lvl1pPr>
            <a:lvl2pPr indent="-304800" lvl="1" marL="914400" rtl="0">
              <a:spcBef>
                <a:spcPts val="1600"/>
              </a:spcBef>
              <a:spcAft>
                <a:spcPts val="0"/>
              </a:spcAft>
              <a:buClr>
                <a:srgbClr val="FFFFFF"/>
              </a:buClr>
              <a:buSzPts val="1200"/>
              <a:buChar char="○"/>
              <a:defRPr>
                <a:solidFill>
                  <a:srgbClr val="FFFFFF"/>
                </a:solidFill>
              </a:defRPr>
            </a:lvl2pPr>
            <a:lvl3pPr indent="-304800" lvl="2" marL="1371600" rtl="0">
              <a:spcBef>
                <a:spcPts val="1600"/>
              </a:spcBef>
              <a:spcAft>
                <a:spcPts val="0"/>
              </a:spcAft>
              <a:buClr>
                <a:srgbClr val="FFFFFF"/>
              </a:buClr>
              <a:buSzPts val="1200"/>
              <a:buChar char="■"/>
              <a:defRPr>
                <a:solidFill>
                  <a:srgbClr val="FFFFFF"/>
                </a:solidFill>
              </a:defRPr>
            </a:lvl3pPr>
            <a:lvl4pPr indent="-304800" lvl="3" marL="1828800" rtl="0">
              <a:spcBef>
                <a:spcPts val="1600"/>
              </a:spcBef>
              <a:spcAft>
                <a:spcPts val="0"/>
              </a:spcAft>
              <a:buClr>
                <a:srgbClr val="FFFFFF"/>
              </a:buClr>
              <a:buSzPts val="1200"/>
              <a:buChar char="●"/>
              <a:defRPr>
                <a:solidFill>
                  <a:srgbClr val="FFFFFF"/>
                </a:solidFill>
              </a:defRPr>
            </a:lvl4pPr>
            <a:lvl5pPr indent="-304800" lvl="4" marL="2286000" rtl="0">
              <a:spcBef>
                <a:spcPts val="1600"/>
              </a:spcBef>
              <a:spcAft>
                <a:spcPts val="0"/>
              </a:spcAft>
              <a:buClr>
                <a:srgbClr val="FFFFFF"/>
              </a:buClr>
              <a:buSzPts val="1200"/>
              <a:buChar char="○"/>
              <a:defRPr>
                <a:solidFill>
                  <a:srgbClr val="FFFFFF"/>
                </a:solidFill>
              </a:defRPr>
            </a:lvl5pPr>
            <a:lvl6pPr indent="-304800" lvl="5" marL="2743200" rtl="0">
              <a:spcBef>
                <a:spcPts val="1600"/>
              </a:spcBef>
              <a:spcAft>
                <a:spcPts val="0"/>
              </a:spcAft>
              <a:buClr>
                <a:srgbClr val="FFFFFF"/>
              </a:buClr>
              <a:buSzPts val="1200"/>
              <a:buChar char="■"/>
              <a:defRPr>
                <a:solidFill>
                  <a:srgbClr val="FFFFFF"/>
                </a:solidFill>
              </a:defRPr>
            </a:lvl6pPr>
            <a:lvl7pPr indent="-304800" lvl="6" marL="3200400" rtl="0">
              <a:spcBef>
                <a:spcPts val="1600"/>
              </a:spcBef>
              <a:spcAft>
                <a:spcPts val="0"/>
              </a:spcAft>
              <a:buClr>
                <a:srgbClr val="FFFFFF"/>
              </a:buClr>
              <a:buSzPts val="1200"/>
              <a:buChar char="●"/>
              <a:defRPr>
                <a:solidFill>
                  <a:srgbClr val="FFFFFF"/>
                </a:solidFill>
              </a:defRPr>
            </a:lvl7pPr>
            <a:lvl8pPr indent="-304800" lvl="7" marL="3657600" rtl="0">
              <a:spcBef>
                <a:spcPts val="1600"/>
              </a:spcBef>
              <a:spcAft>
                <a:spcPts val="0"/>
              </a:spcAft>
              <a:buClr>
                <a:srgbClr val="FFFFFF"/>
              </a:buClr>
              <a:buSzPts val="1200"/>
              <a:buChar char="○"/>
              <a:defRPr>
                <a:solidFill>
                  <a:srgbClr val="FFFFFF"/>
                </a:solidFill>
              </a:defRPr>
            </a:lvl8pPr>
            <a:lvl9pPr indent="-304800" lvl="8" marL="4114800" rtl="0">
              <a:spcBef>
                <a:spcPts val="1600"/>
              </a:spcBef>
              <a:spcAft>
                <a:spcPts val="1600"/>
              </a:spcAft>
              <a:buClr>
                <a:srgbClr val="FFFFFF"/>
              </a:buClr>
              <a:buSzPts val="1200"/>
              <a:buChar char="■"/>
              <a:defRPr>
                <a:solidFill>
                  <a:srgbClr val="FFFFF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20" name="Shape 20"/>
        <p:cNvGrpSpPr/>
        <p:nvPr/>
      </p:nvGrpSpPr>
      <p:grpSpPr>
        <a:xfrm>
          <a:off x="0" y="0"/>
          <a:ext cx="0" cy="0"/>
          <a:chOff x="0" y="0"/>
          <a:chExt cx="0" cy="0"/>
        </a:xfrm>
      </p:grpSpPr>
      <p:pic>
        <p:nvPicPr>
          <p:cNvPr descr="CS_reverse.png" id="21" name="Google Shape;21;p6"/>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22" name="Google Shape;22;p6"/>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Asap Condensed"/>
                <a:ea typeface="Asap Condensed"/>
                <a:cs typeface="Asap Condensed"/>
                <a:sym typeface="Asap Condensed"/>
              </a:rPr>
              <a:t>This is a quote</a:t>
            </a:r>
            <a:r>
              <a:rPr lang="en" sz="2800">
                <a:solidFill>
                  <a:srgbClr val="666666"/>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this is the important part</a:t>
            </a:r>
            <a:r>
              <a:rPr b="1" lang="en" sz="2800">
                <a:solidFill>
                  <a:schemeClr val="lt1"/>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of a quote maybe it has $778 numbers</a:t>
            </a:r>
            <a:r>
              <a:rPr lang="en" sz="2800">
                <a:solidFill>
                  <a:schemeClr val="lt1"/>
                </a:solidFill>
                <a:latin typeface="Asap Condensed"/>
                <a:ea typeface="Asap Condensed"/>
                <a:cs typeface="Asap Condensed"/>
                <a:sym typeface="Asap Condensed"/>
              </a:rPr>
              <a:t> for our work. These partners are at the</a:t>
            </a:r>
            <a:r>
              <a:rPr lang="en" sz="2800">
                <a:solidFill>
                  <a:schemeClr val="lt1"/>
                </a:solidFill>
                <a:latin typeface="Asap Condensed"/>
                <a:ea typeface="Asap Condensed"/>
                <a:cs typeface="Asap Condensed"/>
                <a:sym typeface="Asap Condensed"/>
              </a:rPr>
              <a:t> </a:t>
            </a:r>
            <a:r>
              <a:rPr lang="en" sz="2800">
                <a:solidFill>
                  <a:schemeClr val="lt1"/>
                </a:solidFill>
                <a:latin typeface="Asap Condensed"/>
                <a:ea typeface="Asap Condensed"/>
                <a:cs typeface="Asap Condensed"/>
                <a:sym typeface="Asap Condensed"/>
              </a:rPr>
              <a:t>forefront of the conversation and offer instrumental thought leadership.</a:t>
            </a:r>
            <a:endParaRPr sz="2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t/>
            </a:r>
            <a:endParaRPr sz="2800">
              <a:solidFill>
                <a:srgbClr val="666666"/>
              </a:solidFill>
              <a:highlight>
                <a:schemeClr val="lt1"/>
              </a:highlight>
              <a:latin typeface="Asap Condensed"/>
              <a:ea typeface="Asap Condensed"/>
              <a:cs typeface="Asap Condensed"/>
              <a:sym typeface="Asap Condensed"/>
            </a:endParaRPr>
          </a:p>
        </p:txBody>
      </p:sp>
      <p:sp>
        <p:nvSpPr>
          <p:cNvPr id="23" name="Google Shape;23;p6"/>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24" name="Google Shape;24;p6"/>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2" name="Shape 222"/>
        <p:cNvGrpSpPr/>
        <p:nvPr/>
      </p:nvGrpSpPr>
      <p:grpSpPr>
        <a:xfrm>
          <a:off x="0" y="0"/>
          <a:ext cx="0" cy="0"/>
          <a:chOff x="0" y="0"/>
          <a:chExt cx="0" cy="0"/>
        </a:xfrm>
      </p:grpSpPr>
      <p:sp>
        <p:nvSpPr>
          <p:cNvPr id="223" name="Google Shape;223;p52"/>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1pPr>
            <a:lvl2pPr lvl="1"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rtl="0"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224" name="Google Shape;224;p52"/>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rgbClr val="12B5EA"/>
              </a:buClr>
              <a:buSzPts val="1400"/>
              <a:buChar char="●"/>
              <a:defRPr>
                <a:solidFill>
                  <a:srgbClr val="12B5EA"/>
                </a:solidFill>
              </a:defRPr>
            </a:lvl1pPr>
            <a:lvl2pPr indent="-304800" lvl="1" marL="914400" rtl="0" algn="ctr">
              <a:spcBef>
                <a:spcPts val="1600"/>
              </a:spcBef>
              <a:spcAft>
                <a:spcPts val="0"/>
              </a:spcAft>
              <a:buClr>
                <a:srgbClr val="12B5EA"/>
              </a:buClr>
              <a:buSzPts val="1200"/>
              <a:buChar char="○"/>
              <a:defRPr>
                <a:solidFill>
                  <a:srgbClr val="12B5EA"/>
                </a:solidFill>
              </a:defRPr>
            </a:lvl2pPr>
            <a:lvl3pPr indent="-304800" lvl="2" marL="1371600" rtl="0" algn="ctr">
              <a:spcBef>
                <a:spcPts val="1600"/>
              </a:spcBef>
              <a:spcAft>
                <a:spcPts val="0"/>
              </a:spcAft>
              <a:buClr>
                <a:srgbClr val="12B5EA"/>
              </a:buClr>
              <a:buSzPts val="1200"/>
              <a:buChar char="■"/>
              <a:defRPr>
                <a:solidFill>
                  <a:srgbClr val="12B5EA"/>
                </a:solidFill>
              </a:defRPr>
            </a:lvl3pPr>
            <a:lvl4pPr indent="-304800" lvl="3" marL="1828800" rtl="0" algn="ctr">
              <a:spcBef>
                <a:spcPts val="1600"/>
              </a:spcBef>
              <a:spcAft>
                <a:spcPts val="0"/>
              </a:spcAft>
              <a:buClr>
                <a:srgbClr val="12B5EA"/>
              </a:buClr>
              <a:buSzPts val="1200"/>
              <a:buChar char="●"/>
              <a:defRPr>
                <a:solidFill>
                  <a:srgbClr val="12B5EA"/>
                </a:solidFill>
              </a:defRPr>
            </a:lvl4pPr>
            <a:lvl5pPr indent="-304800" lvl="4" marL="2286000" rtl="0" algn="ctr">
              <a:spcBef>
                <a:spcPts val="1600"/>
              </a:spcBef>
              <a:spcAft>
                <a:spcPts val="0"/>
              </a:spcAft>
              <a:buClr>
                <a:srgbClr val="12B5EA"/>
              </a:buClr>
              <a:buSzPts val="1200"/>
              <a:buChar char="○"/>
              <a:defRPr>
                <a:solidFill>
                  <a:srgbClr val="12B5EA"/>
                </a:solidFill>
              </a:defRPr>
            </a:lvl5pPr>
            <a:lvl6pPr indent="-304800" lvl="5" marL="2743200" rtl="0" algn="ctr">
              <a:spcBef>
                <a:spcPts val="1600"/>
              </a:spcBef>
              <a:spcAft>
                <a:spcPts val="0"/>
              </a:spcAft>
              <a:buClr>
                <a:srgbClr val="12B5EA"/>
              </a:buClr>
              <a:buSzPts val="1200"/>
              <a:buChar char="■"/>
              <a:defRPr>
                <a:solidFill>
                  <a:srgbClr val="12B5EA"/>
                </a:solidFill>
              </a:defRPr>
            </a:lvl6pPr>
            <a:lvl7pPr indent="-304800" lvl="6" marL="3200400" rtl="0" algn="ctr">
              <a:spcBef>
                <a:spcPts val="1600"/>
              </a:spcBef>
              <a:spcAft>
                <a:spcPts val="0"/>
              </a:spcAft>
              <a:buClr>
                <a:srgbClr val="12B5EA"/>
              </a:buClr>
              <a:buSzPts val="1200"/>
              <a:buChar char="●"/>
              <a:defRPr>
                <a:solidFill>
                  <a:srgbClr val="12B5EA"/>
                </a:solidFill>
              </a:defRPr>
            </a:lvl7pPr>
            <a:lvl8pPr indent="-304800" lvl="7" marL="3657600" rtl="0" algn="ctr">
              <a:spcBef>
                <a:spcPts val="1600"/>
              </a:spcBef>
              <a:spcAft>
                <a:spcPts val="0"/>
              </a:spcAft>
              <a:buClr>
                <a:srgbClr val="12B5EA"/>
              </a:buClr>
              <a:buSzPts val="1200"/>
              <a:buChar char="○"/>
              <a:defRPr>
                <a:solidFill>
                  <a:srgbClr val="12B5EA"/>
                </a:solidFill>
              </a:defRPr>
            </a:lvl8pPr>
            <a:lvl9pPr indent="-304800" lvl="8" marL="4114800" rtl="0" algn="ctr">
              <a:spcBef>
                <a:spcPts val="1600"/>
              </a:spcBef>
              <a:spcAft>
                <a:spcPts val="1600"/>
              </a:spcAft>
              <a:buClr>
                <a:srgbClr val="12B5EA"/>
              </a:buClr>
              <a:buSzPts val="1200"/>
              <a:buChar char="■"/>
              <a:defRPr>
                <a:solidFill>
                  <a:srgbClr val="12B5EA"/>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p:cSld name="TITLE_AND_BODY_1_1">
    <p:spTree>
      <p:nvGrpSpPr>
        <p:cNvPr id="225" name="Shape 225"/>
        <p:cNvGrpSpPr/>
        <p:nvPr/>
      </p:nvGrpSpPr>
      <p:grpSpPr>
        <a:xfrm>
          <a:off x="0" y="0"/>
          <a:ext cx="0" cy="0"/>
          <a:chOff x="0" y="0"/>
          <a:chExt cx="0" cy="0"/>
        </a:xfrm>
      </p:grpSpPr>
      <p:sp>
        <p:nvSpPr>
          <p:cNvPr id="226" name="Google Shape;226;p53"/>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227" name="Google Shape;227;p53"/>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228" name="Google Shape;228;p53"/>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1600"/>
              </a:spcBef>
              <a:spcAft>
                <a:spcPts val="0"/>
              </a:spcAft>
              <a:buClr>
                <a:srgbClr val="FFFFFF"/>
              </a:buClr>
              <a:buSzPts val="1200"/>
              <a:buChar char="○"/>
              <a:defRPr sz="1200">
                <a:solidFill>
                  <a:srgbClr val="FFFFFF"/>
                </a:solidFill>
              </a:defRPr>
            </a:lvl2pPr>
            <a:lvl3pPr indent="-304800" lvl="2" marL="1371600" rtl="0">
              <a:spcBef>
                <a:spcPts val="1600"/>
              </a:spcBef>
              <a:spcAft>
                <a:spcPts val="0"/>
              </a:spcAft>
              <a:buClr>
                <a:srgbClr val="FFFFFF"/>
              </a:buClr>
              <a:buSzPts val="1200"/>
              <a:buChar char="■"/>
              <a:defRPr sz="1200">
                <a:solidFill>
                  <a:srgbClr val="FFFFFF"/>
                </a:solidFill>
              </a:defRPr>
            </a:lvl3pPr>
            <a:lvl4pPr indent="-304800" lvl="3" marL="1828800" rtl="0">
              <a:spcBef>
                <a:spcPts val="1600"/>
              </a:spcBef>
              <a:spcAft>
                <a:spcPts val="0"/>
              </a:spcAft>
              <a:buClr>
                <a:srgbClr val="FFFFFF"/>
              </a:buClr>
              <a:buSzPts val="1200"/>
              <a:buChar char="●"/>
              <a:defRPr sz="1200">
                <a:solidFill>
                  <a:srgbClr val="FFFFFF"/>
                </a:solidFill>
              </a:defRPr>
            </a:lvl4pPr>
            <a:lvl5pPr indent="-304800" lvl="4" marL="2286000" rtl="0">
              <a:spcBef>
                <a:spcPts val="1600"/>
              </a:spcBef>
              <a:spcAft>
                <a:spcPts val="0"/>
              </a:spcAft>
              <a:buClr>
                <a:srgbClr val="FFFFFF"/>
              </a:buClr>
              <a:buSzPts val="1200"/>
              <a:buChar char="○"/>
              <a:defRPr sz="1200">
                <a:solidFill>
                  <a:srgbClr val="FFFFFF"/>
                </a:solidFill>
              </a:defRPr>
            </a:lvl5pPr>
            <a:lvl6pPr indent="-304800" lvl="5" marL="2743200" rtl="0">
              <a:spcBef>
                <a:spcPts val="1600"/>
              </a:spcBef>
              <a:spcAft>
                <a:spcPts val="0"/>
              </a:spcAft>
              <a:buClr>
                <a:srgbClr val="FFFFFF"/>
              </a:buClr>
              <a:buSzPts val="1200"/>
              <a:buChar char="■"/>
              <a:defRPr sz="1200">
                <a:solidFill>
                  <a:srgbClr val="FFFFFF"/>
                </a:solidFill>
              </a:defRPr>
            </a:lvl6pPr>
            <a:lvl7pPr indent="-304800" lvl="6" marL="3200400" rtl="0">
              <a:spcBef>
                <a:spcPts val="1600"/>
              </a:spcBef>
              <a:spcAft>
                <a:spcPts val="0"/>
              </a:spcAft>
              <a:buClr>
                <a:srgbClr val="FFFFFF"/>
              </a:buClr>
              <a:buSzPts val="1200"/>
              <a:buChar char="●"/>
              <a:defRPr sz="1200">
                <a:solidFill>
                  <a:srgbClr val="FFFFFF"/>
                </a:solidFill>
              </a:defRPr>
            </a:lvl7pPr>
            <a:lvl8pPr indent="-304800" lvl="7" marL="3657600" rtl="0">
              <a:spcBef>
                <a:spcPts val="1600"/>
              </a:spcBef>
              <a:spcAft>
                <a:spcPts val="0"/>
              </a:spcAft>
              <a:buClr>
                <a:srgbClr val="FFFFFF"/>
              </a:buClr>
              <a:buSzPts val="1200"/>
              <a:buChar char="○"/>
              <a:defRPr sz="1200">
                <a:solidFill>
                  <a:srgbClr val="FFFFFF"/>
                </a:solidFill>
              </a:defRPr>
            </a:lvl8pPr>
            <a:lvl9pPr indent="-304800" lvl="8" marL="4114800" rtl="0">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29" name="Shape 229"/>
        <p:cNvGrpSpPr/>
        <p:nvPr/>
      </p:nvGrpSpPr>
      <p:grpSpPr>
        <a:xfrm>
          <a:off x="0" y="0"/>
          <a:ext cx="0" cy="0"/>
          <a:chOff x="0" y="0"/>
          <a:chExt cx="0" cy="0"/>
        </a:xfrm>
      </p:grpSpPr>
      <p:sp>
        <p:nvSpPr>
          <p:cNvPr id="230" name="Google Shape;230;p5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1" name="Google Shape;231;p5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2" name="Google Shape;23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233" name="Shape 233"/>
        <p:cNvGrpSpPr/>
        <p:nvPr/>
      </p:nvGrpSpPr>
      <p:grpSpPr>
        <a:xfrm>
          <a:off x="0" y="0"/>
          <a:ext cx="0" cy="0"/>
          <a:chOff x="0" y="0"/>
          <a:chExt cx="0" cy="0"/>
        </a:xfrm>
      </p:grpSpPr>
      <p:sp>
        <p:nvSpPr>
          <p:cNvPr id="234" name="Google Shape;234;p5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5" name="Google Shape;235;p5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6" name="Google Shape;236;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237" name="Shape 237"/>
        <p:cNvGrpSpPr/>
        <p:nvPr/>
      </p:nvGrpSpPr>
      <p:grpSpPr>
        <a:xfrm>
          <a:off x="0" y="0"/>
          <a:ext cx="0" cy="0"/>
          <a:chOff x="0" y="0"/>
          <a:chExt cx="0" cy="0"/>
        </a:xfrm>
      </p:grpSpPr>
      <p:sp>
        <p:nvSpPr>
          <p:cNvPr id="238" name="Google Shape;238;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39" name="Google Shape;239;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240" name="Google Shape;24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type="tx">
  <p:cSld name="TITLE_AND_BODY">
    <p:bg>
      <p:bgPr>
        <a:solidFill>
          <a:schemeClr val="lt1"/>
        </a:solidFill>
      </p:bgPr>
    </p:bg>
    <p:spTree>
      <p:nvGrpSpPr>
        <p:cNvPr id="25" name="Shape 25"/>
        <p:cNvGrpSpPr/>
        <p:nvPr/>
      </p:nvGrpSpPr>
      <p:grpSpPr>
        <a:xfrm>
          <a:off x="0" y="0"/>
          <a:ext cx="0" cy="0"/>
          <a:chOff x="0" y="0"/>
          <a:chExt cx="0" cy="0"/>
        </a:xfrm>
      </p:grpSpPr>
      <p:sp>
        <p:nvSpPr>
          <p:cNvPr id="26" name="Google Shape;26;p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 name="Google Shape;27;p7"/>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pic>
        <p:nvPicPr>
          <p:cNvPr id="28" name="Google Shape;28;p7"/>
          <p:cNvPicPr preferRelativeResize="0"/>
          <p:nvPr/>
        </p:nvPicPr>
        <p:blipFill rotWithShape="1">
          <a:blip r:embed="rId3">
            <a:alphaModFix/>
          </a:blip>
          <a:srcRect b="0" l="20942" r="8734" t="0"/>
          <a:stretch/>
        </p:blipFill>
        <p:spPr>
          <a:xfrm>
            <a:off x="4574250" y="567000"/>
            <a:ext cx="4569750" cy="4576500"/>
          </a:xfrm>
          <a:prstGeom prst="rect">
            <a:avLst/>
          </a:prstGeom>
          <a:noFill/>
          <a:ln>
            <a:noFill/>
          </a:ln>
        </p:spPr>
      </p:pic>
      <p:sp>
        <p:nvSpPr>
          <p:cNvPr id="29" name="Google Shape;29;p7"/>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a:t>
            </a:r>
            <a:r>
              <a:rPr b="1" lang="en" sz="4000">
                <a:solidFill>
                  <a:schemeClr val="lt1"/>
                </a:solidFill>
                <a:highlight>
                  <a:srgbClr val="12B5EA"/>
                </a:highlight>
                <a:latin typeface="Asap Condensed"/>
                <a:ea typeface="Asap Condensed"/>
                <a:cs typeface="Asap Condensed"/>
                <a:sym typeface="Asap Condensed"/>
              </a:rPr>
              <a:t>wo photos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bullets">
  <p:cSld name="TITLE_AND_BODY_2">
    <p:bg>
      <p:bgPr>
        <a:solidFill>
          <a:srgbClr val="FFFFFF"/>
        </a:solidFill>
      </p:bgPr>
    </p:bg>
    <p:spTree>
      <p:nvGrpSpPr>
        <p:cNvPr id="30" name="Shape 30"/>
        <p:cNvGrpSpPr/>
        <p:nvPr/>
      </p:nvGrpSpPr>
      <p:grpSpPr>
        <a:xfrm>
          <a:off x="0" y="0"/>
          <a:ext cx="0" cy="0"/>
          <a:chOff x="0" y="0"/>
          <a:chExt cx="0" cy="0"/>
        </a:xfrm>
      </p:grpSpPr>
      <p:sp>
        <p:nvSpPr>
          <p:cNvPr id="31" name="Google Shape;31;p8"/>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 name="Google Shape;32;p8"/>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33" name="Google Shape;33;p8"/>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4" name="Google Shape;34;p8"/>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spcBef>
                <a:spcPts val="0"/>
              </a:spcBef>
              <a:spcAft>
                <a:spcPts val="0"/>
              </a:spcAft>
              <a:buClr>
                <a:schemeClr val="dk2"/>
              </a:buClr>
              <a:buSzPts val="1100"/>
              <a:buFont typeface="Arial"/>
              <a:buNone/>
            </a:pPr>
            <a:r>
              <a:t/>
            </a:r>
            <a:endParaRPr sz="1500">
              <a:solidFill>
                <a:srgbClr val="0494CB"/>
              </a:solidFill>
              <a:latin typeface="Raleway"/>
              <a:ea typeface="Raleway"/>
              <a:cs typeface="Raleway"/>
              <a:sym typeface="Raleway"/>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Participants organize teams, gather data, identify</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partners, and assess current capabilities in</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improvement methods and project management</a:t>
            </a:r>
            <a:endParaRPr sz="1500">
              <a:solidFill>
                <a:srgbClr val="9E9E9E"/>
              </a:solidFill>
              <a:latin typeface="Asap Condensed"/>
              <a:ea typeface="Asap Condensed"/>
              <a:cs typeface="Asap Condensed"/>
              <a:sym typeface="Asap Condensed"/>
            </a:endParaRPr>
          </a:p>
          <a:p>
            <a:pPr indent="-323850" lvl="1" marL="9144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Sub bullet</a:t>
            </a:r>
            <a:endParaRPr sz="1500">
              <a:solidFill>
                <a:srgbClr val="9E9E9E"/>
              </a:solidFill>
              <a:latin typeface="Asap Condensed"/>
              <a:ea typeface="Asap Condensed"/>
              <a:cs typeface="Asap Condensed"/>
              <a:sym typeface="Asap Condensed"/>
            </a:endParaRPr>
          </a:p>
          <a:p>
            <a:pPr indent="-323850" lvl="2" marL="13716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323850" lvl="2" marL="1371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0" lvl="0" marL="13716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text">
  <p:cSld name="TITLE_AND_BODY_2_1">
    <p:bg>
      <p:bgPr>
        <a:solidFill>
          <a:srgbClr val="FFFFFF"/>
        </a:solidFill>
      </p:bgPr>
    </p:bg>
    <p:spTree>
      <p:nvGrpSpPr>
        <p:cNvPr id="35" name="Shape 35"/>
        <p:cNvGrpSpPr/>
        <p:nvPr/>
      </p:nvGrpSpPr>
      <p:grpSpPr>
        <a:xfrm>
          <a:off x="0" y="0"/>
          <a:ext cx="0" cy="0"/>
          <a:chOff x="0" y="0"/>
          <a:chExt cx="0" cy="0"/>
        </a:xfrm>
      </p:grpSpPr>
      <p:sp>
        <p:nvSpPr>
          <p:cNvPr id="36" name="Google Shape;36;p9"/>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pic>
        <p:nvPicPr>
          <p:cNvPr id="37" name="Google Shape;37;p9"/>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38" name="Google Shape;38;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40" name="Shape 40"/>
        <p:cNvGrpSpPr/>
        <p:nvPr/>
      </p:nvGrpSpPr>
      <p:grpSpPr>
        <a:xfrm>
          <a:off x="0" y="0"/>
          <a:ext cx="0" cy="0"/>
          <a:chOff x="0" y="0"/>
          <a:chExt cx="0" cy="0"/>
        </a:xfrm>
      </p:grpSpPr>
      <p:sp>
        <p:nvSpPr>
          <p:cNvPr id="41" name="Google Shape;41;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Infographics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pic>
        <p:nvPicPr>
          <p:cNvPr id="43" name="Google Shape;43;p10"/>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theme" Target="../theme/theme2.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3.xml"/><Relationship Id="rId22" Type="http://schemas.openxmlformats.org/officeDocument/2006/relationships/theme" Target="../theme/theme1.xml"/><Relationship Id="rId21" Type="http://schemas.openxmlformats.org/officeDocument/2006/relationships/slideLayout" Target="../slideLayouts/slideLayout5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pic>
        <p:nvPicPr>
          <p:cNvPr descr="CS_reverse.png" id="6" name="Google Shape;6;p1"/>
          <p:cNvPicPr preferRelativeResize="0"/>
          <p:nvPr/>
        </p:nvPicPr>
        <p:blipFill>
          <a:blip r:embed="rId1">
            <a:alphaModFix/>
          </a:blip>
          <a:stretch>
            <a:fillRect/>
          </a:stretch>
        </p:blipFill>
        <p:spPr>
          <a:xfrm>
            <a:off x="8287250" y="4782000"/>
            <a:ext cx="755226" cy="2253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141" name="Shape 141"/>
        <p:cNvGrpSpPr/>
        <p:nvPr/>
      </p:nvGrpSpPr>
      <p:grpSpPr>
        <a:xfrm>
          <a:off x="0" y="0"/>
          <a:ext cx="0" cy="0"/>
          <a:chOff x="0" y="0"/>
          <a:chExt cx="0" cy="0"/>
        </a:xfrm>
      </p:grpSpPr>
      <p:sp>
        <p:nvSpPr>
          <p:cNvPr id="142" name="Google Shape;142;p35"/>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rtl="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rtl="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143" name="Google Shape;143;p35"/>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Thin"/>
              <a:buNone/>
              <a:defRPr sz="3200">
                <a:solidFill>
                  <a:srgbClr val="FFFFFF"/>
                </a:solidFill>
                <a:latin typeface="Raleway Thin"/>
                <a:ea typeface="Raleway Thin"/>
                <a:cs typeface="Raleway Thin"/>
                <a:sym typeface="Raleway Thin"/>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7.jpg"/><Relationship Id="rId5"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5.jp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57"/>
          <p:cNvPicPr preferRelativeResize="0"/>
          <p:nvPr/>
        </p:nvPicPr>
        <p:blipFill>
          <a:blip r:embed="rId3">
            <a:alphaModFix amt="93000"/>
          </a:blip>
          <a:stretch>
            <a:fillRect/>
          </a:stretch>
        </p:blipFill>
        <p:spPr>
          <a:xfrm>
            <a:off x="-118533" y="0"/>
            <a:ext cx="9262536" cy="5210176"/>
          </a:xfrm>
          <a:prstGeom prst="rect">
            <a:avLst/>
          </a:prstGeom>
          <a:noFill/>
          <a:ln>
            <a:noFill/>
          </a:ln>
        </p:spPr>
      </p:pic>
      <p:sp>
        <p:nvSpPr>
          <p:cNvPr id="246" name="Google Shape;246;p57"/>
          <p:cNvSpPr txBox="1"/>
          <p:nvPr/>
        </p:nvSpPr>
        <p:spPr>
          <a:xfrm>
            <a:off x="180025" y="2739950"/>
            <a:ext cx="8833800" cy="39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b="1" lang="en" sz="4400">
                <a:solidFill>
                  <a:srgbClr val="FFFFFF"/>
                </a:solidFill>
                <a:highlight>
                  <a:srgbClr val="12B5EA"/>
                </a:highlight>
                <a:latin typeface="Asap Condensed"/>
                <a:ea typeface="Asap Condensed"/>
                <a:cs typeface="Asap Condensed"/>
                <a:sym typeface="Asap Condensed"/>
              </a:rPr>
              <a:t> System Flow Cohort</a:t>
            </a:r>
            <a:r>
              <a:rPr b="1" lang="en" sz="4400">
                <a:solidFill>
                  <a:srgbClr val="12B5EA"/>
                </a:solidFill>
                <a:highlight>
                  <a:srgbClr val="12B5EA"/>
                </a:highlight>
                <a:latin typeface="Asap Condensed"/>
                <a:ea typeface="Asap Condensed"/>
                <a:cs typeface="Asap Condensed"/>
                <a:sym typeface="Asap Condensed"/>
              </a:rPr>
              <a:t>.</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a:p>
            <a:pPr indent="0" lvl="0" marL="0" rtl="0" algn="l">
              <a:lnSpc>
                <a:spcPct val="100000"/>
              </a:lnSpc>
              <a:spcBef>
                <a:spcPts val="1000"/>
              </a:spcBef>
              <a:spcAft>
                <a:spcPts val="1000"/>
              </a:spcAft>
              <a:buNone/>
            </a:pPr>
            <a:r>
              <a:rPr b="1" lang="en" sz="2400">
                <a:solidFill>
                  <a:schemeClr val="lt1"/>
                </a:solidFill>
                <a:highlight>
                  <a:srgbClr val="12B5EA"/>
                </a:highlight>
                <a:latin typeface="Asap Condensed"/>
                <a:ea typeface="Asap Condensed"/>
                <a:cs typeface="Asap Condensed"/>
                <a:sym typeface="Asap Condensed"/>
              </a:rPr>
              <a:t>   Session </a:t>
            </a:r>
            <a:r>
              <a:rPr b="1" lang="en" sz="2400">
                <a:solidFill>
                  <a:schemeClr val="lt1"/>
                </a:solidFill>
                <a:highlight>
                  <a:srgbClr val="12B5EA"/>
                </a:highlight>
                <a:latin typeface="Asap Condensed"/>
                <a:ea typeface="Asap Condensed"/>
                <a:cs typeface="Asap Condensed"/>
                <a:sym typeface="Asap Condensed"/>
              </a:rPr>
              <a:t>3</a:t>
            </a:r>
            <a:r>
              <a:rPr b="1" lang="en" sz="2400">
                <a:solidFill>
                  <a:srgbClr val="12B5EA"/>
                </a:solidFill>
                <a:highlight>
                  <a:srgbClr val="12B5EA"/>
                </a:highlight>
                <a:latin typeface="Asap Condensed"/>
                <a:ea typeface="Asap Condensed"/>
                <a:cs typeface="Asap Condensed"/>
                <a:sym typeface="Asap Condensed"/>
              </a:rPr>
              <a:t>.</a:t>
            </a:r>
            <a:endParaRPr b="1" sz="2400">
              <a:solidFill>
                <a:srgbClr val="12B5EA"/>
              </a:solidFill>
              <a:highlight>
                <a:srgbClr val="12B5EA"/>
              </a:highlight>
              <a:latin typeface="Asap Condensed"/>
              <a:ea typeface="Asap Condensed"/>
              <a:cs typeface="Asap Condensed"/>
              <a:sym typeface="Asap Condensed"/>
            </a:endParaRPr>
          </a:p>
        </p:txBody>
      </p:sp>
      <p:pic>
        <p:nvPicPr>
          <p:cNvPr id="247" name="Google Shape;247;p57"/>
          <p:cNvPicPr preferRelativeResize="0"/>
          <p:nvPr/>
        </p:nvPicPr>
        <p:blipFill>
          <a:blip r:embed="rId4">
            <a:alphaModFix/>
          </a:blip>
          <a:stretch>
            <a:fillRect/>
          </a:stretch>
        </p:blipFill>
        <p:spPr>
          <a:xfrm>
            <a:off x="482398" y="4691725"/>
            <a:ext cx="385200" cy="393601"/>
          </a:xfrm>
          <a:prstGeom prst="rect">
            <a:avLst/>
          </a:prstGeom>
          <a:noFill/>
          <a:ln>
            <a:noFill/>
          </a:ln>
        </p:spPr>
      </p:pic>
      <p:pic>
        <p:nvPicPr>
          <p:cNvPr descr="CS_reverse.png" id="248" name="Google Shape;248;p57"/>
          <p:cNvPicPr preferRelativeResize="0"/>
          <p:nvPr/>
        </p:nvPicPr>
        <p:blipFill>
          <a:blip r:embed="rId5">
            <a:alphaModFix/>
          </a:blip>
          <a:stretch>
            <a:fillRect/>
          </a:stretch>
        </p:blipFill>
        <p:spPr>
          <a:xfrm>
            <a:off x="8119425" y="4766700"/>
            <a:ext cx="816651" cy="243650"/>
          </a:xfrm>
          <a:prstGeom prst="rect">
            <a:avLst/>
          </a:prstGeom>
          <a:noFill/>
          <a:ln>
            <a:noFill/>
          </a:ln>
        </p:spPr>
      </p:pic>
      <p:sp>
        <p:nvSpPr>
          <p:cNvPr id="249" name="Google Shape;249;p57"/>
          <p:cNvSpPr txBox="1"/>
          <p:nvPr/>
        </p:nvSpPr>
        <p:spPr>
          <a:xfrm>
            <a:off x="180025" y="3231850"/>
            <a:ext cx="8434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highlight>
                  <a:srgbClr val="12B5EA"/>
                </a:highlight>
                <a:latin typeface="Asap Condensed"/>
                <a:ea typeface="Asap Condensed"/>
                <a:cs typeface="Asap Condensed"/>
                <a:sym typeface="Asap Condensed"/>
              </a:rPr>
              <a:t> </a:t>
            </a:r>
            <a:r>
              <a:rPr lang="en" sz="1800">
                <a:solidFill>
                  <a:srgbClr val="12B5EA"/>
                </a:solidFill>
                <a:highlight>
                  <a:srgbClr val="12B5EA"/>
                </a:highlight>
                <a:latin typeface="Asap Condensed"/>
                <a:ea typeface="Asap Condensed"/>
                <a:cs typeface="Asap Condensed"/>
                <a:sym typeface="Asap Condensed"/>
              </a:rPr>
              <a:t>.  </a:t>
            </a:r>
            <a:r>
              <a:rPr lang="en" sz="1800">
                <a:solidFill>
                  <a:srgbClr val="FFFFFF"/>
                </a:solidFill>
                <a:highlight>
                  <a:srgbClr val="12B5EA"/>
                </a:highlight>
                <a:latin typeface="Asap Condensed"/>
                <a:ea typeface="Asap Condensed"/>
                <a:cs typeface="Asap Condensed"/>
                <a:sym typeface="Asap Condensed"/>
              </a:rPr>
              <a:t>August 17, 2021</a:t>
            </a:r>
            <a:r>
              <a:rPr lang="en" sz="1800">
                <a:solidFill>
                  <a:srgbClr val="12B5EA"/>
                </a:solidFill>
                <a:highlight>
                  <a:srgbClr val="12B5EA"/>
                </a:highlight>
                <a:latin typeface="Asap Condensed"/>
                <a:ea typeface="Asap Condensed"/>
                <a:cs typeface="Asap Condensed"/>
                <a:sym typeface="Asap Condensed"/>
              </a:rPr>
              <a:t>..</a:t>
            </a:r>
            <a:endParaRPr sz="1800">
              <a:solidFill>
                <a:srgbClr val="12B5EA"/>
              </a:solidFill>
              <a:highlight>
                <a:srgbClr val="12B5EA"/>
              </a:highlight>
              <a:latin typeface="Asap Condensed"/>
              <a:ea typeface="Asap Condensed"/>
              <a:cs typeface="Asap Condensed"/>
              <a:sym typeface="Asap Condensed"/>
            </a:endParaRPr>
          </a:p>
        </p:txBody>
      </p:sp>
      <p:sp>
        <p:nvSpPr>
          <p:cNvPr id="250" name="Google Shape;250;p57"/>
          <p:cNvSpPr txBox="1"/>
          <p:nvPr/>
        </p:nvSpPr>
        <p:spPr>
          <a:xfrm rot="-1373863">
            <a:off x="3990056" y="2966844"/>
            <a:ext cx="4815887" cy="92359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2B5EA"/>
                </a:solidFill>
                <a:highlight>
                  <a:schemeClr val="lt1"/>
                </a:highlight>
                <a:latin typeface="Asap Condensed"/>
                <a:ea typeface="Asap Condensed"/>
                <a:cs typeface="Asap Condensed"/>
                <a:sym typeface="Asap Condensed"/>
              </a:rPr>
              <a:t>  Please rename yourself in Zoom</a:t>
            </a:r>
            <a:r>
              <a:rPr lang="en" sz="2400">
                <a:solidFill>
                  <a:schemeClr val="lt1"/>
                </a:solidFill>
                <a:highlight>
                  <a:schemeClr val="lt1"/>
                </a:highlight>
                <a:latin typeface="Asap Condensed"/>
                <a:ea typeface="Asap Condensed"/>
                <a:cs typeface="Asap Condensed"/>
                <a:sym typeface="Asap Condensed"/>
              </a:rPr>
              <a:t>..</a:t>
            </a:r>
            <a:br>
              <a:rPr lang="en" sz="2400">
                <a:solidFill>
                  <a:srgbClr val="12B5EA"/>
                </a:solidFill>
                <a:highlight>
                  <a:schemeClr val="lt1"/>
                </a:highlight>
                <a:latin typeface="Asap Condensed"/>
                <a:ea typeface="Asap Condensed"/>
                <a:cs typeface="Asap Condensed"/>
                <a:sym typeface="Asap Condensed"/>
              </a:rPr>
            </a:br>
            <a:r>
              <a:rPr lang="en" sz="2400">
                <a:solidFill>
                  <a:srgbClr val="12B5EA"/>
                </a:solidFill>
                <a:highlight>
                  <a:schemeClr val="lt1"/>
                </a:highlight>
                <a:latin typeface="Asap Condensed"/>
                <a:ea typeface="Asap Condensed"/>
                <a:cs typeface="Asap Condensed"/>
                <a:sym typeface="Asap Condensed"/>
              </a:rPr>
              <a:t>  to include your community</a:t>
            </a:r>
            <a:r>
              <a:rPr lang="en" sz="2400">
                <a:solidFill>
                  <a:schemeClr val="lt1"/>
                </a:solidFill>
                <a:highlight>
                  <a:schemeClr val="lt1"/>
                </a:highlight>
                <a:latin typeface="Asap Condensed"/>
                <a:ea typeface="Asap Condensed"/>
                <a:cs typeface="Asap Condensed"/>
                <a:sym typeface="Asap Condensed"/>
              </a:rPr>
              <a:t>..</a:t>
            </a:r>
            <a:endParaRPr>
              <a:solidFill>
                <a:srgbClr val="12B5EA"/>
              </a:solidFill>
              <a:highlight>
                <a:schemeClr val="l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0" name="Shape 320"/>
        <p:cNvGrpSpPr/>
        <p:nvPr/>
      </p:nvGrpSpPr>
      <p:grpSpPr>
        <a:xfrm>
          <a:off x="0" y="0"/>
          <a:ext cx="0" cy="0"/>
          <a:chOff x="0" y="0"/>
          <a:chExt cx="0" cy="0"/>
        </a:xfrm>
      </p:grpSpPr>
      <p:pic>
        <p:nvPicPr>
          <p:cNvPr id="321" name="Google Shape;321;p66"/>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22" name="Google Shape;322;p66"/>
          <p:cNvSpPr txBox="1"/>
          <p:nvPr/>
        </p:nvSpPr>
        <p:spPr>
          <a:xfrm>
            <a:off x="322225" y="1550438"/>
            <a:ext cx="4858200" cy="34632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SzPts val="1700"/>
              <a:buFont typeface="Asap Condensed"/>
              <a:buChar char="●"/>
            </a:pPr>
            <a:r>
              <a:rPr lang="en" sz="1700">
                <a:solidFill>
                  <a:schemeClr val="dk2"/>
                </a:solidFill>
                <a:latin typeface="Asap Condensed"/>
                <a:ea typeface="Asap Condensed"/>
                <a:cs typeface="Asap Condensed"/>
                <a:sym typeface="Asap Condensed"/>
              </a:rPr>
              <a:t>Nashville/Davidson County CoC</a:t>
            </a:r>
            <a:endParaRPr sz="1700">
              <a:solidFill>
                <a:schemeClr val="dk2"/>
              </a:solidFill>
              <a:latin typeface="Asap Condensed"/>
              <a:ea typeface="Asap Condensed"/>
              <a:cs typeface="Asap Condensed"/>
              <a:sym typeface="Asap Condensed"/>
            </a:endParaRPr>
          </a:p>
          <a:p>
            <a:pPr indent="-336550" lvl="0" marL="457200" rtl="0" algn="l">
              <a:lnSpc>
                <a:spcPct val="150000"/>
              </a:lnSpc>
              <a:spcBef>
                <a:spcPts val="0"/>
              </a:spcBef>
              <a:spcAft>
                <a:spcPts val="0"/>
              </a:spcAft>
              <a:buClr>
                <a:schemeClr val="dk2"/>
              </a:buClr>
              <a:buSzPts val="1700"/>
              <a:buFont typeface="Asap Condensed"/>
              <a:buChar char="●"/>
            </a:pPr>
            <a:r>
              <a:rPr lang="en" sz="1700">
                <a:latin typeface="Asap Condensed"/>
                <a:ea typeface="Asap Condensed"/>
                <a:cs typeface="Asap Condensed"/>
                <a:sym typeface="Asap Condensed"/>
              </a:rPr>
              <a:t>Greater Kansas City Coalition to End Homelessness</a:t>
            </a:r>
            <a:endParaRPr sz="1700">
              <a:latin typeface="Asap Condensed"/>
              <a:ea typeface="Asap Condensed"/>
              <a:cs typeface="Asap Condensed"/>
              <a:sym typeface="Asap Condensed"/>
            </a:endParaRPr>
          </a:p>
          <a:p>
            <a:pPr indent="-336550" lvl="0" marL="457200" rtl="0" algn="l">
              <a:lnSpc>
                <a:spcPct val="150000"/>
              </a:lnSpc>
              <a:spcBef>
                <a:spcPts val="0"/>
              </a:spcBef>
              <a:spcAft>
                <a:spcPts val="0"/>
              </a:spcAft>
              <a:buClr>
                <a:schemeClr val="dk2"/>
              </a:buClr>
              <a:buSzPts val="1700"/>
              <a:buFont typeface="Asap Condensed"/>
              <a:buChar char="●"/>
            </a:pPr>
            <a:r>
              <a:rPr lang="en" sz="1700">
                <a:latin typeface="Asap Condensed"/>
                <a:ea typeface="Asap Condensed"/>
                <a:cs typeface="Asap Condensed"/>
                <a:sym typeface="Asap Condensed"/>
              </a:rPr>
              <a:t>Middlesex County CoC/Coming Home</a:t>
            </a:r>
            <a:endParaRPr sz="1700">
              <a:latin typeface="Asap Condensed"/>
              <a:ea typeface="Asap Condensed"/>
              <a:cs typeface="Asap Condensed"/>
              <a:sym typeface="Asap Condensed"/>
            </a:endParaRPr>
          </a:p>
          <a:p>
            <a:pPr indent="-336550" lvl="0" marL="457200" rtl="0" algn="l">
              <a:lnSpc>
                <a:spcPct val="150000"/>
              </a:lnSpc>
              <a:spcBef>
                <a:spcPts val="0"/>
              </a:spcBef>
              <a:spcAft>
                <a:spcPts val="0"/>
              </a:spcAft>
              <a:buClr>
                <a:schemeClr val="dk2"/>
              </a:buClr>
              <a:buSzPts val="1700"/>
              <a:buFont typeface="Asap Condensed"/>
              <a:buChar char="●"/>
            </a:pPr>
            <a:r>
              <a:rPr lang="en" sz="1700">
                <a:latin typeface="Asap Condensed"/>
                <a:ea typeface="Asap Condensed"/>
                <a:cs typeface="Asap Condensed"/>
                <a:sym typeface="Asap Condensed"/>
              </a:rPr>
              <a:t>Tennessee Valley</a:t>
            </a:r>
            <a:endParaRPr sz="1700">
              <a:latin typeface="Asap Condensed"/>
              <a:ea typeface="Asap Condensed"/>
              <a:cs typeface="Asap Condensed"/>
              <a:sym typeface="Asap Condensed"/>
            </a:endParaRPr>
          </a:p>
          <a:p>
            <a:pPr indent="-336550" lvl="0" marL="457200" rtl="0" algn="l">
              <a:lnSpc>
                <a:spcPct val="150000"/>
              </a:lnSpc>
              <a:spcBef>
                <a:spcPts val="0"/>
              </a:spcBef>
              <a:spcAft>
                <a:spcPts val="0"/>
              </a:spcAft>
              <a:buClr>
                <a:srgbClr val="494949"/>
              </a:buClr>
              <a:buSzPts val="1700"/>
              <a:buFont typeface="Asap Condensed"/>
              <a:buChar char="●"/>
            </a:pPr>
            <a:r>
              <a:rPr lang="en" sz="1700">
                <a:solidFill>
                  <a:srgbClr val="494949"/>
                </a:solidFill>
                <a:latin typeface="Asap Condensed"/>
                <a:ea typeface="Asap Condensed"/>
                <a:cs typeface="Asap Condensed"/>
                <a:sym typeface="Asap Condensed"/>
              </a:rPr>
              <a:t>Northern Colorado CoC</a:t>
            </a:r>
            <a:endParaRPr sz="1700">
              <a:solidFill>
                <a:srgbClr val="494949"/>
              </a:solidFill>
              <a:latin typeface="Asap Condensed"/>
              <a:ea typeface="Asap Condensed"/>
              <a:cs typeface="Asap Condensed"/>
              <a:sym typeface="Asap Condensed"/>
            </a:endParaRPr>
          </a:p>
          <a:p>
            <a:pPr indent="-336550" lvl="0" marL="457200" rtl="0" algn="l">
              <a:lnSpc>
                <a:spcPct val="150000"/>
              </a:lnSpc>
              <a:spcBef>
                <a:spcPts val="0"/>
              </a:spcBef>
              <a:spcAft>
                <a:spcPts val="0"/>
              </a:spcAft>
              <a:buClr>
                <a:srgbClr val="494949"/>
              </a:buClr>
              <a:buSzPts val="1700"/>
              <a:buFont typeface="Asap Condensed"/>
              <a:buChar char="●"/>
            </a:pPr>
            <a:r>
              <a:rPr lang="en" sz="1700">
                <a:solidFill>
                  <a:srgbClr val="494949"/>
                </a:solidFill>
                <a:latin typeface="Asap Condensed"/>
                <a:ea typeface="Asap Condensed"/>
                <a:cs typeface="Asap Condensed"/>
                <a:sym typeface="Asap Condensed"/>
              </a:rPr>
              <a:t>Winston-Salem/Forsyth County CoC</a:t>
            </a:r>
            <a:endParaRPr sz="1700">
              <a:solidFill>
                <a:srgbClr val="494949"/>
              </a:solidFill>
              <a:latin typeface="Asap Condensed"/>
              <a:ea typeface="Asap Condensed"/>
              <a:cs typeface="Asap Condensed"/>
              <a:sym typeface="Asap Condensed"/>
            </a:endParaRPr>
          </a:p>
          <a:p>
            <a:pPr indent="-336550" lvl="0" marL="457200" rtl="0" algn="l">
              <a:lnSpc>
                <a:spcPct val="150000"/>
              </a:lnSpc>
              <a:spcBef>
                <a:spcPts val="0"/>
              </a:spcBef>
              <a:spcAft>
                <a:spcPts val="0"/>
              </a:spcAft>
              <a:buClr>
                <a:srgbClr val="494949"/>
              </a:buClr>
              <a:buSzPts val="1700"/>
              <a:buFont typeface="Asap Condensed"/>
              <a:buChar char="●"/>
            </a:pPr>
            <a:r>
              <a:rPr lang="en" sz="1700">
                <a:solidFill>
                  <a:srgbClr val="494949"/>
                </a:solidFill>
                <a:latin typeface="Asap Condensed"/>
                <a:ea typeface="Asap Condensed"/>
                <a:cs typeface="Asap Condensed"/>
                <a:sym typeface="Asap Condensed"/>
              </a:rPr>
              <a:t>Yamhill County</a:t>
            </a:r>
            <a:endParaRPr sz="1700">
              <a:solidFill>
                <a:srgbClr val="494949"/>
              </a:solidFill>
              <a:latin typeface="Asap Condensed"/>
              <a:ea typeface="Asap Condensed"/>
              <a:cs typeface="Asap Condensed"/>
              <a:sym typeface="Asap Condensed"/>
            </a:endParaRPr>
          </a:p>
          <a:p>
            <a:pPr indent="-336550" lvl="0" marL="457200" rtl="0" algn="l">
              <a:lnSpc>
                <a:spcPct val="150000"/>
              </a:lnSpc>
              <a:spcBef>
                <a:spcPts val="0"/>
              </a:spcBef>
              <a:spcAft>
                <a:spcPts val="0"/>
              </a:spcAft>
              <a:buClr>
                <a:srgbClr val="494949"/>
              </a:buClr>
              <a:buSzPts val="1700"/>
              <a:buFont typeface="Asap Condensed"/>
              <a:buChar char="●"/>
            </a:pPr>
            <a:r>
              <a:rPr lang="en" sz="1700">
                <a:solidFill>
                  <a:srgbClr val="494949"/>
                </a:solidFill>
                <a:latin typeface="Asap Condensed"/>
                <a:ea typeface="Asap Condensed"/>
                <a:cs typeface="Asap Condensed"/>
                <a:sym typeface="Asap Condensed"/>
              </a:rPr>
              <a:t>North Central Florida</a:t>
            </a:r>
            <a:endParaRPr sz="1700">
              <a:solidFill>
                <a:srgbClr val="494949"/>
              </a:solidFill>
              <a:latin typeface="Asap Condensed"/>
              <a:ea typeface="Asap Condensed"/>
              <a:cs typeface="Asap Condensed"/>
              <a:sym typeface="Asap Condensed"/>
            </a:endParaRPr>
          </a:p>
          <a:p>
            <a:pPr indent="0" lvl="0" marL="457200" rtl="0" algn="l">
              <a:spcBef>
                <a:spcPts val="0"/>
              </a:spcBef>
              <a:spcAft>
                <a:spcPts val="0"/>
              </a:spcAft>
              <a:buNone/>
            </a:pPr>
            <a:r>
              <a:t/>
            </a:r>
            <a:endParaRPr sz="900">
              <a:solidFill>
                <a:schemeClr val="dk2"/>
              </a:solidFill>
              <a:latin typeface="Lato"/>
              <a:ea typeface="Lato"/>
              <a:cs typeface="Lato"/>
              <a:sym typeface="Lato"/>
            </a:endParaRPr>
          </a:p>
        </p:txBody>
      </p:sp>
      <p:sp>
        <p:nvSpPr>
          <p:cNvPr id="323" name="Google Shape;323;p66"/>
          <p:cNvSpPr txBox="1"/>
          <p:nvPr>
            <p:ph type="title"/>
          </p:nvPr>
        </p:nvSpPr>
        <p:spPr>
          <a:xfrm>
            <a:off x="108950" y="73700"/>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Flex Funds!  </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pic>
        <p:nvPicPr>
          <p:cNvPr id="324" name="Google Shape;324;p66"/>
          <p:cNvPicPr preferRelativeResize="0"/>
          <p:nvPr/>
        </p:nvPicPr>
        <p:blipFill>
          <a:blip r:embed="rId4">
            <a:alphaModFix/>
          </a:blip>
          <a:stretch>
            <a:fillRect/>
          </a:stretch>
        </p:blipFill>
        <p:spPr>
          <a:xfrm>
            <a:off x="5615775" y="1599650"/>
            <a:ext cx="2776225" cy="3364775"/>
          </a:xfrm>
          <a:prstGeom prst="rect">
            <a:avLst/>
          </a:prstGeom>
          <a:noFill/>
          <a:ln>
            <a:noFill/>
          </a:ln>
        </p:spPr>
      </p:pic>
      <p:sp>
        <p:nvSpPr>
          <p:cNvPr id="325" name="Google Shape;325;p66"/>
          <p:cNvSpPr txBox="1"/>
          <p:nvPr/>
        </p:nvSpPr>
        <p:spPr>
          <a:xfrm>
            <a:off x="199125" y="908825"/>
            <a:ext cx="708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000">
                <a:solidFill>
                  <a:schemeClr val="dk1"/>
                </a:solidFill>
                <a:latin typeface="Asap Condensed"/>
                <a:ea typeface="Asap Condensed"/>
                <a:cs typeface="Asap Condensed"/>
                <a:sym typeface="Asap Condensed"/>
              </a:rPr>
              <a:t>Name one thing you are </a:t>
            </a:r>
            <a:r>
              <a:rPr b="1" i="1" lang="en" sz="2000">
                <a:solidFill>
                  <a:schemeClr val="dk1"/>
                </a:solidFill>
                <a:latin typeface="Asap Condensed"/>
                <a:ea typeface="Asap Condensed"/>
                <a:cs typeface="Asap Condensed"/>
                <a:sym typeface="Asap Condensed"/>
              </a:rPr>
              <a:t>excited</a:t>
            </a:r>
            <a:r>
              <a:rPr b="1" i="1" lang="en" sz="2000">
                <a:solidFill>
                  <a:schemeClr val="dk1"/>
                </a:solidFill>
                <a:latin typeface="Asap Condensed"/>
                <a:ea typeface="Asap Condensed"/>
                <a:cs typeface="Asap Condensed"/>
                <a:sym typeface="Asap Condensed"/>
              </a:rPr>
              <a:t> to do/try with these funds!</a:t>
            </a:r>
            <a:endParaRPr b="1" i="1" sz="2000">
              <a:solidFill>
                <a:schemeClr val="dk1"/>
              </a:solidFill>
              <a:latin typeface="Asap Condensed"/>
              <a:ea typeface="Asap Condensed"/>
              <a:cs typeface="Asap Condensed"/>
              <a:sym typeface="Asap Condensed"/>
            </a:endParaRPr>
          </a:p>
        </p:txBody>
      </p:sp>
      <p:sp>
        <p:nvSpPr>
          <p:cNvPr id="326" name="Google Shape;326;p66"/>
          <p:cNvSpPr txBox="1"/>
          <p:nvPr/>
        </p:nvSpPr>
        <p:spPr>
          <a:xfrm rot="-1323487">
            <a:off x="6456994" y="450897"/>
            <a:ext cx="2113717" cy="53859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rgbClr val="FFFFFF"/>
                </a:solidFill>
                <a:highlight>
                  <a:srgbClr val="FF0000"/>
                </a:highlight>
                <a:latin typeface="Asap Condensed"/>
                <a:ea typeface="Asap Condensed"/>
                <a:cs typeface="Asap Condensed"/>
                <a:sym typeface="Asap Condensed"/>
              </a:rPr>
              <a:t>Chat or Unmute</a:t>
            </a:r>
            <a:endParaRPr sz="2300">
              <a:solidFill>
                <a:srgbClr val="FFFFFF"/>
              </a:solidFill>
              <a:highlight>
                <a:srgbClr val="FF0000"/>
              </a:highlight>
              <a:latin typeface="Asap Condensed"/>
              <a:ea typeface="Asap Condensed"/>
              <a:cs typeface="Asap Condensed"/>
              <a:sym typeface="Asap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0" name="Shape 330"/>
        <p:cNvGrpSpPr/>
        <p:nvPr/>
      </p:nvGrpSpPr>
      <p:grpSpPr>
        <a:xfrm>
          <a:off x="0" y="0"/>
          <a:ext cx="0" cy="0"/>
          <a:chOff x="0" y="0"/>
          <a:chExt cx="0" cy="0"/>
        </a:xfrm>
      </p:grpSpPr>
      <p:pic>
        <p:nvPicPr>
          <p:cNvPr id="331" name="Google Shape;331;p6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32" name="Google Shape;332;p67"/>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We heard from you: Case conferencing can be the place to house long stayers</a:t>
            </a:r>
            <a:endParaRPr b="1" sz="3600">
              <a:solidFill>
                <a:srgbClr val="494949"/>
              </a:solidFill>
              <a:highlight>
                <a:srgbClr val="F3F3F3"/>
              </a:highlight>
              <a:latin typeface="Asap Condensed"/>
              <a:ea typeface="Asap Condensed"/>
              <a:cs typeface="Asap Condensed"/>
              <a:sym typeface="Asap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6" name="Shape 336"/>
        <p:cNvGrpSpPr/>
        <p:nvPr/>
      </p:nvGrpSpPr>
      <p:grpSpPr>
        <a:xfrm>
          <a:off x="0" y="0"/>
          <a:ext cx="0" cy="0"/>
          <a:chOff x="0" y="0"/>
          <a:chExt cx="0" cy="0"/>
        </a:xfrm>
      </p:grpSpPr>
      <p:pic>
        <p:nvPicPr>
          <p:cNvPr id="337" name="Google Shape;337;p68"/>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38" name="Google Shape;338;p68"/>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3200">
                <a:solidFill>
                  <a:srgbClr val="434343"/>
                </a:solidFill>
                <a:highlight>
                  <a:srgbClr val="F3F3F3"/>
                </a:highlight>
                <a:latin typeface="Asap Condensed"/>
                <a:ea typeface="Asap Condensed"/>
                <a:cs typeface="Asap Condensed"/>
                <a:sym typeface="Asap Condensed"/>
              </a:rPr>
              <a:t>Breakouts</a:t>
            </a:r>
            <a:endParaRPr sz="32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None/>
            </a:pPr>
            <a:r>
              <a:rPr b="1" lang="en" sz="3000">
                <a:solidFill>
                  <a:srgbClr val="434343"/>
                </a:solidFill>
                <a:highlight>
                  <a:srgbClr val="F3F3F3"/>
                </a:highlight>
                <a:latin typeface="Asap Condensed"/>
                <a:ea typeface="Asap Condensed"/>
                <a:cs typeface="Asap Condensed"/>
                <a:sym typeface="Asap Condensed"/>
              </a:rPr>
              <a:t>How are you integrating system flow work into case conferencing? Consider:</a:t>
            </a:r>
            <a:endParaRPr b="1" sz="3000">
              <a:solidFill>
                <a:srgbClr val="434343"/>
              </a:solidFill>
              <a:highlight>
                <a:srgbClr val="F3F3F3"/>
              </a:highlight>
              <a:latin typeface="Asap Condensed"/>
              <a:ea typeface="Asap Condensed"/>
              <a:cs typeface="Asap Condensed"/>
              <a:sym typeface="Asap Condensed"/>
            </a:endParaRPr>
          </a:p>
          <a:p>
            <a:pPr indent="-419100" lvl="0" marL="457200" rtl="0" algn="l">
              <a:spcBef>
                <a:spcPts val="0"/>
              </a:spcBef>
              <a:spcAft>
                <a:spcPts val="0"/>
              </a:spcAft>
              <a:buClr>
                <a:srgbClr val="434343"/>
              </a:buClr>
              <a:buSzPts val="3000"/>
              <a:buFont typeface="Asap Condensed"/>
              <a:buChar char="●"/>
            </a:pPr>
            <a:r>
              <a:rPr lang="en" sz="3000">
                <a:solidFill>
                  <a:srgbClr val="434343"/>
                </a:solidFill>
                <a:highlight>
                  <a:srgbClr val="F3F3F3"/>
                </a:highlight>
                <a:latin typeface="Asap Condensed"/>
                <a:ea typeface="Asap Condensed"/>
                <a:cs typeface="Asap Condensed"/>
                <a:sym typeface="Asap Condensed"/>
              </a:rPr>
              <a:t>Creating shared objectives</a:t>
            </a:r>
            <a:endParaRPr sz="3000">
              <a:solidFill>
                <a:srgbClr val="434343"/>
              </a:solidFill>
              <a:highlight>
                <a:srgbClr val="F3F3F3"/>
              </a:highlight>
              <a:latin typeface="Asap Condensed"/>
              <a:ea typeface="Asap Condensed"/>
              <a:cs typeface="Asap Condensed"/>
              <a:sym typeface="Asap Condensed"/>
            </a:endParaRPr>
          </a:p>
          <a:p>
            <a:pPr indent="-419100" lvl="0" marL="457200" rtl="0" algn="l">
              <a:spcBef>
                <a:spcPts val="0"/>
              </a:spcBef>
              <a:spcAft>
                <a:spcPts val="0"/>
              </a:spcAft>
              <a:buClr>
                <a:srgbClr val="434343"/>
              </a:buClr>
              <a:buSzPts val="3000"/>
              <a:buFont typeface="Asap Condensed"/>
              <a:buChar char="●"/>
            </a:pPr>
            <a:r>
              <a:rPr lang="en" sz="3000">
                <a:solidFill>
                  <a:srgbClr val="434343"/>
                </a:solidFill>
                <a:highlight>
                  <a:srgbClr val="F3F3F3"/>
                </a:highlight>
                <a:latin typeface="Asap Condensed"/>
                <a:ea typeface="Asap Condensed"/>
                <a:cs typeface="Asap Condensed"/>
                <a:sym typeface="Asap Condensed"/>
              </a:rPr>
              <a:t>Agenda</a:t>
            </a:r>
            <a:endParaRPr sz="3000">
              <a:solidFill>
                <a:srgbClr val="434343"/>
              </a:solidFill>
              <a:highlight>
                <a:srgbClr val="F3F3F3"/>
              </a:highlight>
              <a:latin typeface="Asap Condensed"/>
              <a:ea typeface="Asap Condensed"/>
              <a:cs typeface="Asap Condensed"/>
              <a:sym typeface="Asap Condensed"/>
            </a:endParaRPr>
          </a:p>
          <a:p>
            <a:pPr indent="-419100" lvl="0" marL="457200" rtl="0" algn="l">
              <a:spcBef>
                <a:spcPts val="0"/>
              </a:spcBef>
              <a:spcAft>
                <a:spcPts val="0"/>
              </a:spcAft>
              <a:buClr>
                <a:srgbClr val="434343"/>
              </a:buClr>
              <a:buSzPts val="3000"/>
              <a:buFont typeface="Asap Condensed"/>
              <a:buChar char="●"/>
            </a:pPr>
            <a:r>
              <a:rPr lang="en" sz="3000">
                <a:solidFill>
                  <a:srgbClr val="434343"/>
                </a:solidFill>
                <a:highlight>
                  <a:srgbClr val="F3F3F3"/>
                </a:highlight>
                <a:latin typeface="Asap Condensed"/>
                <a:ea typeface="Asap Condensed"/>
                <a:cs typeface="Asap Condensed"/>
                <a:sym typeface="Asap Condensed"/>
              </a:rPr>
              <a:t>Measuring progress</a:t>
            </a:r>
            <a:endParaRPr sz="30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None/>
            </a:pPr>
            <a:r>
              <a:t/>
            </a:r>
            <a:endParaRPr b="1" sz="3600">
              <a:solidFill>
                <a:srgbClr val="434343"/>
              </a:solidFill>
              <a:highlight>
                <a:srgbClr val="F3F3F3"/>
              </a:highlight>
              <a:latin typeface="Asap Condensed"/>
              <a:ea typeface="Asap Condensed"/>
              <a:cs typeface="Asap Condensed"/>
              <a:sym typeface="Asap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2" name="Shape 342"/>
        <p:cNvGrpSpPr/>
        <p:nvPr/>
      </p:nvGrpSpPr>
      <p:grpSpPr>
        <a:xfrm>
          <a:off x="0" y="0"/>
          <a:ext cx="0" cy="0"/>
          <a:chOff x="0" y="0"/>
          <a:chExt cx="0" cy="0"/>
        </a:xfrm>
      </p:grpSpPr>
      <p:sp>
        <p:nvSpPr>
          <p:cNvPr id="343" name="Google Shape;343;p69"/>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666666"/>
                </a:solidFill>
                <a:latin typeface="Asap Condensed"/>
                <a:ea typeface="Asap Condensed"/>
                <a:cs typeface="Asap Condensed"/>
                <a:sym typeface="Asap Condensed"/>
              </a:rPr>
              <a:t>Rooms will pop on your screen to join, hover over the right side of the room name and you will get the option to join</a:t>
            </a:r>
            <a:endParaRPr sz="1800">
              <a:solidFill>
                <a:srgbClr val="666666"/>
              </a:solidFill>
              <a:latin typeface="Asap Condensed"/>
              <a:ea typeface="Asap Condensed"/>
              <a:cs typeface="Asap Condensed"/>
              <a:sym typeface="Asap Condensed"/>
            </a:endParaRPr>
          </a:p>
          <a:p>
            <a:pPr indent="0" lvl="0" marL="0" rtl="0" algn="l">
              <a:lnSpc>
                <a:spcPct val="150000"/>
              </a:lnSpc>
              <a:spcBef>
                <a:spcPts val="0"/>
              </a:spcBef>
              <a:spcAft>
                <a:spcPts val="0"/>
              </a:spcAft>
              <a:buNone/>
            </a:pPr>
            <a:r>
              <a:t/>
            </a:r>
            <a:endParaRPr sz="1800">
              <a:solidFill>
                <a:srgbClr val="666666"/>
              </a:solidFill>
              <a:latin typeface="Asap Condensed"/>
              <a:ea typeface="Asap Condensed"/>
              <a:cs typeface="Asap Condensed"/>
              <a:sym typeface="Asap Condensed"/>
            </a:endParaRPr>
          </a:p>
        </p:txBody>
      </p:sp>
      <p:pic>
        <p:nvPicPr>
          <p:cNvPr id="344" name="Google Shape;344;p69"/>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45" name="Google Shape;345;p69"/>
          <p:cNvSpPr/>
          <p:nvPr/>
        </p:nvSpPr>
        <p:spPr>
          <a:xfrm>
            <a:off x="176550" y="2023000"/>
            <a:ext cx="1492800" cy="1343700"/>
          </a:xfrm>
          <a:prstGeom prst="round2DiagRect">
            <a:avLst>
              <a:gd fmla="val 16667" name="adj1"/>
              <a:gd fmla="val 0" name="adj2"/>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Asap Condensed"/>
                <a:ea typeface="Asap Condensed"/>
                <a:cs typeface="Asap Condensed"/>
                <a:sym typeface="Asap Condensed"/>
              </a:rPr>
              <a:t>Lemonade</a:t>
            </a:r>
            <a:endParaRPr b="1">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a:latin typeface="Lato"/>
                <a:ea typeface="Lato"/>
                <a:cs typeface="Lato"/>
                <a:sym typeface="Lato"/>
              </a:rPr>
              <a:t>Honolulu</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Minneapolis</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Tucson</a:t>
            </a:r>
            <a:endParaRPr>
              <a:latin typeface="Lato"/>
              <a:ea typeface="Lato"/>
              <a:cs typeface="Lato"/>
              <a:sym typeface="Lato"/>
            </a:endParaRPr>
          </a:p>
          <a:p>
            <a:pPr indent="0" lvl="0" marL="0" rtl="0" algn="l">
              <a:spcBef>
                <a:spcPts val="0"/>
              </a:spcBef>
              <a:spcAft>
                <a:spcPts val="0"/>
              </a:spcAft>
              <a:buNone/>
            </a:pPr>
            <a:r>
              <a:t/>
            </a:r>
            <a:endParaRPr>
              <a:latin typeface="Asap Condensed"/>
              <a:ea typeface="Asap Condensed"/>
              <a:cs typeface="Asap Condensed"/>
              <a:sym typeface="Asap Condensed"/>
            </a:endParaRPr>
          </a:p>
        </p:txBody>
      </p:sp>
      <p:sp>
        <p:nvSpPr>
          <p:cNvPr id="346" name="Google Shape;346;p69"/>
          <p:cNvSpPr/>
          <p:nvPr/>
        </p:nvSpPr>
        <p:spPr>
          <a:xfrm>
            <a:off x="1903213" y="2023000"/>
            <a:ext cx="1492800" cy="1343700"/>
          </a:xfrm>
          <a:prstGeom prst="round2DiagRect">
            <a:avLst>
              <a:gd fmla="val 16667" name="adj1"/>
              <a:gd fmla="val 0" name="adj2"/>
            </a:avLst>
          </a:prstGeom>
          <a:solidFill>
            <a:srgbClr val="9900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Grapes</a:t>
            </a:r>
            <a:endParaRPr b="1">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a:solidFill>
                  <a:schemeClr val="lt1"/>
                </a:solidFill>
                <a:latin typeface="Lato"/>
                <a:ea typeface="Lato"/>
                <a:cs typeface="Lato"/>
                <a:sym typeface="Lato"/>
              </a:rPr>
              <a:t>Lake Co</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lt1"/>
                </a:solidFill>
                <a:latin typeface="Lato"/>
                <a:ea typeface="Lato"/>
                <a:cs typeface="Lato"/>
                <a:sym typeface="Lato"/>
              </a:rPr>
              <a:t>Madison</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lt1"/>
                </a:solidFill>
                <a:latin typeface="Lato"/>
                <a:ea typeface="Lato"/>
                <a:cs typeface="Lato"/>
                <a:sym typeface="Lato"/>
              </a:rPr>
              <a:t>Fairfax </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347" name="Google Shape;347;p69"/>
          <p:cNvSpPr/>
          <p:nvPr/>
        </p:nvSpPr>
        <p:spPr>
          <a:xfrm>
            <a:off x="3629900" y="2023000"/>
            <a:ext cx="1492800" cy="1343700"/>
          </a:xfrm>
          <a:prstGeom prst="round2DiagRect">
            <a:avLst>
              <a:gd fmla="val 16667" name="adj1"/>
              <a:gd fmla="val 0" name="adj2"/>
            </a:avLst>
          </a:prstGeom>
          <a:solidFill>
            <a:srgbClr val="B4A7D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Asap Condensed"/>
                <a:ea typeface="Asap Condensed"/>
                <a:cs typeface="Asap Condensed"/>
                <a:sym typeface="Asap Condensed"/>
              </a:rPr>
              <a:t>Lavender</a:t>
            </a:r>
            <a:endParaRPr b="1" sz="13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Nashville Sacramento - Veteran</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Kansas City</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348" name="Google Shape;348;p69"/>
          <p:cNvSpPr/>
          <p:nvPr/>
        </p:nvSpPr>
        <p:spPr>
          <a:xfrm>
            <a:off x="5356563" y="2023000"/>
            <a:ext cx="1492800" cy="1343700"/>
          </a:xfrm>
          <a:prstGeom prst="round2DiagRect">
            <a:avLst>
              <a:gd fmla="val 16667" name="adj1"/>
              <a:gd fmla="val 0" name="adj2"/>
            </a:avLst>
          </a:prstGeom>
          <a:solidFill>
            <a:srgbClr val="FF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Asap Condensed"/>
                <a:ea typeface="Asap Condensed"/>
                <a:cs typeface="Asap Condensed"/>
                <a:sym typeface="Asap Condensed"/>
              </a:rPr>
              <a:t>Apple</a:t>
            </a:r>
            <a:endParaRPr b="1"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Tennessee Valley</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Middlesex</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Northern Colorado</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349" name="Google Shape;349;p69"/>
          <p:cNvSpPr/>
          <p:nvPr/>
        </p:nvSpPr>
        <p:spPr>
          <a:xfrm>
            <a:off x="7083238" y="2023000"/>
            <a:ext cx="1492800" cy="1343700"/>
          </a:xfrm>
          <a:prstGeom prst="round2DiagRect">
            <a:avLst>
              <a:gd fmla="val 16667" name="adj1"/>
              <a:gd fmla="val 0" name="adj2"/>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rPr b="1" lang="en" sz="1000">
                <a:solidFill>
                  <a:schemeClr val="lt1"/>
                </a:solidFill>
                <a:latin typeface="Asap Condensed"/>
                <a:ea typeface="Asap Condensed"/>
                <a:cs typeface="Asap Condensed"/>
                <a:sym typeface="Asap Condensed"/>
              </a:rPr>
              <a:t>Mango</a:t>
            </a:r>
            <a:endParaRPr b="1" sz="10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Springfield - Chronic</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St Johns</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Guilford Co.</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Sacramento PRK</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350" name="Google Shape;350;p69"/>
          <p:cNvSpPr/>
          <p:nvPr/>
        </p:nvSpPr>
        <p:spPr>
          <a:xfrm>
            <a:off x="1579500" y="3573250"/>
            <a:ext cx="1609800" cy="1422000"/>
          </a:xfrm>
          <a:prstGeom prst="round2DiagRect">
            <a:avLst>
              <a:gd fmla="val 16667" name="adj1"/>
              <a:gd fmla="val 0" name="adj2"/>
            </a:avLst>
          </a:prstGeom>
          <a:solidFill>
            <a:srgbClr val="86AF1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rPr b="1" lang="en" sz="1100">
                <a:solidFill>
                  <a:schemeClr val="lt1"/>
                </a:solidFill>
                <a:latin typeface="Asap Condensed"/>
                <a:ea typeface="Asap Condensed"/>
                <a:cs typeface="Asap Condensed"/>
                <a:sym typeface="Asap Condensed"/>
              </a:rPr>
              <a:t>Avocado</a:t>
            </a:r>
            <a:endParaRPr b="1" sz="11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100">
                <a:solidFill>
                  <a:schemeClr val="lt1"/>
                </a:solidFill>
                <a:latin typeface="Lato"/>
                <a:ea typeface="Lato"/>
                <a:cs typeface="Lato"/>
                <a:sym typeface="Lato"/>
              </a:rPr>
              <a:t>Mid-Willamette </a:t>
            </a:r>
            <a:endParaRPr sz="11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lt1"/>
                </a:solidFill>
                <a:latin typeface="Lato"/>
                <a:ea typeface="Lato"/>
                <a:cs typeface="Lato"/>
                <a:sym typeface="Lato"/>
              </a:rPr>
              <a:t>Winston-Salem</a:t>
            </a:r>
            <a:endParaRPr sz="11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lt1"/>
                </a:solidFill>
                <a:latin typeface="Lato"/>
                <a:ea typeface="Lato"/>
                <a:cs typeface="Lato"/>
                <a:sym typeface="Lato"/>
              </a:rPr>
              <a:t>Springfield - Veteran</a:t>
            </a:r>
            <a:endParaRPr sz="1100">
              <a:solidFill>
                <a:schemeClr val="lt1"/>
              </a:solidFill>
              <a:latin typeface="Lato"/>
              <a:ea typeface="Lato"/>
              <a:cs typeface="Lato"/>
              <a:sym typeface="Lato"/>
            </a:endParaRPr>
          </a:p>
          <a:p>
            <a:pPr indent="0" lvl="0" marL="0" rtl="0" algn="l">
              <a:spcBef>
                <a:spcPts val="0"/>
              </a:spcBef>
              <a:spcAft>
                <a:spcPts val="0"/>
              </a:spcAft>
              <a:buNone/>
            </a:pPr>
            <a:r>
              <a:t/>
            </a:r>
            <a:endParaRPr sz="1500">
              <a:solidFill>
                <a:schemeClr val="lt1"/>
              </a:solidFill>
              <a:latin typeface="Asap Condensed"/>
              <a:ea typeface="Asap Condensed"/>
              <a:cs typeface="Asap Condensed"/>
              <a:sym typeface="Asap Condensed"/>
            </a:endParaRPr>
          </a:p>
        </p:txBody>
      </p:sp>
      <p:sp>
        <p:nvSpPr>
          <p:cNvPr id="351" name="Google Shape;351;p69"/>
          <p:cNvSpPr/>
          <p:nvPr/>
        </p:nvSpPr>
        <p:spPr>
          <a:xfrm>
            <a:off x="3767100" y="3573250"/>
            <a:ext cx="1609800" cy="1422000"/>
          </a:xfrm>
          <a:prstGeom prst="round2DiagRect">
            <a:avLst>
              <a:gd fmla="val 16667" name="adj1"/>
              <a:gd fmla="val 0" name="adj2"/>
            </a:avLst>
          </a:prstGeom>
          <a:solidFill>
            <a:srgbClr val="4A86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Asap Condensed"/>
                <a:ea typeface="Asap Condensed"/>
                <a:cs typeface="Asap Condensed"/>
                <a:sym typeface="Asap Condensed"/>
              </a:rPr>
              <a:t>Blueberry</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Yamhill - Vet</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Yamhill - Chronic</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Placer Co</a:t>
            </a:r>
            <a:endParaRPr sz="12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352" name="Google Shape;352;p69"/>
          <p:cNvSpPr/>
          <p:nvPr/>
        </p:nvSpPr>
        <p:spPr>
          <a:xfrm>
            <a:off x="5897425" y="3573250"/>
            <a:ext cx="1609800" cy="1422000"/>
          </a:xfrm>
          <a:prstGeom prst="round2DiagRect">
            <a:avLst>
              <a:gd fmla="val 16667" name="adj1"/>
              <a:gd fmla="val 0" name="adj2"/>
            </a:avLst>
          </a:prstGeom>
          <a:solidFill>
            <a:srgbClr val="4C113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Asap Condensed"/>
                <a:ea typeface="Asap Condensed"/>
                <a:cs typeface="Asap Condensed"/>
                <a:sym typeface="Asap Condensed"/>
              </a:rPr>
              <a:t>Blackberry</a:t>
            </a:r>
            <a:endParaRPr b="1"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Fresno</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North Central Florida</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Santa Cruz</a:t>
            </a:r>
            <a:endParaRPr sz="12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353" name="Google Shape;353;p69"/>
          <p:cNvSpPr txBox="1"/>
          <p:nvPr>
            <p:ph type="title"/>
          </p:nvPr>
        </p:nvSpPr>
        <p:spPr>
          <a:xfrm>
            <a:off x="133550" y="20907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Triad breakout</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7" name="Shape 357"/>
        <p:cNvGrpSpPr/>
        <p:nvPr/>
      </p:nvGrpSpPr>
      <p:grpSpPr>
        <a:xfrm>
          <a:off x="0" y="0"/>
          <a:ext cx="0" cy="0"/>
          <a:chOff x="0" y="0"/>
          <a:chExt cx="0" cy="0"/>
        </a:xfrm>
      </p:grpSpPr>
      <p:pic>
        <p:nvPicPr>
          <p:cNvPr id="358" name="Google Shape;358;p7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59" name="Google Shape;359;p70"/>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Quick debrief</a:t>
            </a:r>
            <a:endParaRPr b="1" sz="3600">
              <a:solidFill>
                <a:srgbClr val="494949"/>
              </a:solidFill>
              <a:highlight>
                <a:srgbClr val="F3F3F3"/>
              </a:highlight>
              <a:latin typeface="Asap Condensed"/>
              <a:ea typeface="Asap Condensed"/>
              <a:cs typeface="Asap Condensed"/>
              <a:sym typeface="Asap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3" name="Shape 363"/>
        <p:cNvGrpSpPr/>
        <p:nvPr/>
      </p:nvGrpSpPr>
      <p:grpSpPr>
        <a:xfrm>
          <a:off x="0" y="0"/>
          <a:ext cx="0" cy="0"/>
          <a:chOff x="0" y="0"/>
          <a:chExt cx="0" cy="0"/>
        </a:xfrm>
      </p:grpSpPr>
      <p:sp>
        <p:nvSpPr>
          <p:cNvPr id="364" name="Google Shape;364;p71"/>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Buckets System</a:t>
            </a:r>
            <a:endParaRPr b="1" sz="4400">
              <a:solidFill>
                <a:schemeClr val="lt1"/>
              </a:solidFill>
              <a:highlight>
                <a:schemeClr val="lt1"/>
              </a:highlight>
              <a:latin typeface="Asap Condensed"/>
              <a:ea typeface="Asap Condensed"/>
              <a:cs typeface="Asap Condensed"/>
              <a:sym typeface="Asap Condensed"/>
            </a:endParaRPr>
          </a:p>
        </p:txBody>
      </p:sp>
      <p:pic>
        <p:nvPicPr>
          <p:cNvPr id="365" name="Google Shape;365;p71"/>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9" name="Shape 369"/>
        <p:cNvGrpSpPr/>
        <p:nvPr/>
      </p:nvGrpSpPr>
      <p:grpSpPr>
        <a:xfrm>
          <a:off x="0" y="0"/>
          <a:ext cx="0" cy="0"/>
          <a:chOff x="0" y="0"/>
          <a:chExt cx="0" cy="0"/>
        </a:xfrm>
      </p:grpSpPr>
      <p:pic>
        <p:nvPicPr>
          <p:cNvPr id="370" name="Google Shape;370;p72"/>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71" name="Google Shape;371;p72"/>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Remember the buckets?</a:t>
            </a:r>
            <a:endParaRPr b="1" sz="3600">
              <a:solidFill>
                <a:srgbClr val="494949"/>
              </a:solidFill>
              <a:highlight>
                <a:srgbClr val="F3F3F3"/>
              </a:highlight>
              <a:latin typeface="Asap Condensed"/>
              <a:ea typeface="Asap Condensed"/>
              <a:cs typeface="Asap Condensed"/>
              <a:sym typeface="Asap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375" name="Shape 375"/>
        <p:cNvGrpSpPr/>
        <p:nvPr/>
      </p:nvGrpSpPr>
      <p:grpSpPr>
        <a:xfrm>
          <a:off x="0" y="0"/>
          <a:ext cx="0" cy="0"/>
          <a:chOff x="0" y="0"/>
          <a:chExt cx="0" cy="0"/>
        </a:xfrm>
      </p:grpSpPr>
      <p:pic>
        <p:nvPicPr>
          <p:cNvPr id="376" name="Google Shape;376;p73"/>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77" name="Google Shape;377;p73"/>
          <p:cNvSpPr txBox="1"/>
          <p:nvPr>
            <p:ph type="title"/>
          </p:nvPr>
        </p:nvSpPr>
        <p:spPr>
          <a:xfrm>
            <a:off x="182825" y="130650"/>
            <a:ext cx="8873100" cy="89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highlight>
                  <a:srgbClr val="12B5EA"/>
                </a:highlight>
                <a:latin typeface="Asap Condensed"/>
                <a:ea typeface="Asap Condensed"/>
                <a:cs typeface="Asap Condensed"/>
                <a:sym typeface="Asap Condensed"/>
              </a:rPr>
              <a:t>One way to look at our housing process</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78" name="Google Shape;378;p73"/>
          <p:cNvSpPr/>
          <p:nvPr/>
        </p:nvSpPr>
        <p:spPr>
          <a:xfrm>
            <a:off x="919388" y="1106975"/>
            <a:ext cx="2224200" cy="3036900"/>
          </a:xfrm>
          <a:prstGeom prst="roundRect">
            <a:avLst>
              <a:gd fmla="val 16667" name="adj"/>
            </a:avLst>
          </a:prstGeom>
          <a:noFill/>
          <a:ln cap="flat" cmpd="sng" w="152400">
            <a:solidFill>
              <a:srgbClr val="CFE2F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ASSESS</a:t>
            </a:r>
            <a:endParaRPr b="1" sz="1800">
              <a:solidFill>
                <a:srgbClr val="12B5EA"/>
              </a:solidFill>
              <a:latin typeface="Asap Condensed"/>
              <a:ea typeface="Asap Condensed"/>
              <a:cs typeface="Asap Condensed"/>
              <a:sym typeface="Asap Condensed"/>
            </a:endParaRPr>
          </a:p>
        </p:txBody>
      </p:sp>
      <p:sp>
        <p:nvSpPr>
          <p:cNvPr id="379" name="Google Shape;379;p73"/>
          <p:cNvSpPr/>
          <p:nvPr/>
        </p:nvSpPr>
        <p:spPr>
          <a:xfrm>
            <a:off x="3465100" y="1106975"/>
            <a:ext cx="2224200" cy="3036900"/>
          </a:xfrm>
          <a:prstGeom prst="roundRect">
            <a:avLst>
              <a:gd fmla="val 16667" name="adj"/>
            </a:avLst>
          </a:prstGeom>
          <a:noFill/>
          <a:ln cap="flat" cmpd="sng" w="152400">
            <a:solidFill>
              <a:srgbClr val="12B5E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MATCH</a:t>
            </a:r>
            <a:endParaRPr b="1" sz="1800">
              <a:solidFill>
                <a:srgbClr val="12B5EA"/>
              </a:solidFill>
              <a:latin typeface="Asap Condensed"/>
              <a:ea typeface="Asap Condensed"/>
              <a:cs typeface="Asap Condensed"/>
              <a:sym typeface="Asap Condensed"/>
            </a:endParaRPr>
          </a:p>
        </p:txBody>
      </p:sp>
      <p:sp>
        <p:nvSpPr>
          <p:cNvPr id="380" name="Google Shape;380;p73"/>
          <p:cNvSpPr/>
          <p:nvPr/>
        </p:nvSpPr>
        <p:spPr>
          <a:xfrm>
            <a:off x="6010813" y="1106975"/>
            <a:ext cx="2224200" cy="3036900"/>
          </a:xfrm>
          <a:prstGeom prst="roundRect">
            <a:avLst>
              <a:gd fmla="val 16667" name="adj"/>
            </a:avLst>
          </a:prstGeom>
          <a:noFill/>
          <a:ln cap="flat" cmpd="sng" w="152400">
            <a:solidFill>
              <a:srgbClr val="0494C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NAVIGATE</a:t>
            </a:r>
            <a:endParaRPr b="1" sz="1800">
              <a:solidFill>
                <a:srgbClr val="12B5EA"/>
              </a:solidFill>
              <a:latin typeface="Asap Condensed"/>
              <a:ea typeface="Asap Condensed"/>
              <a:cs typeface="Asap Condensed"/>
              <a:sym typeface="Asap Condensed"/>
            </a:endParaRPr>
          </a:p>
        </p:txBody>
      </p:sp>
      <p:grpSp>
        <p:nvGrpSpPr>
          <p:cNvPr id="381" name="Google Shape;381;p73"/>
          <p:cNvGrpSpPr/>
          <p:nvPr/>
        </p:nvGrpSpPr>
        <p:grpSpPr>
          <a:xfrm>
            <a:off x="307275" y="1080100"/>
            <a:ext cx="404900" cy="3090600"/>
            <a:chOff x="307275" y="1080100"/>
            <a:chExt cx="404900" cy="3090600"/>
          </a:xfrm>
        </p:grpSpPr>
        <p:sp>
          <p:nvSpPr>
            <p:cNvPr id="382" name="Google Shape;382;p73"/>
            <p:cNvSpPr/>
            <p:nvPr/>
          </p:nvSpPr>
          <p:spPr>
            <a:xfrm>
              <a:off x="307275" y="1080100"/>
              <a:ext cx="359400" cy="3090600"/>
            </a:xfrm>
            <a:prstGeom prst="roundRect">
              <a:avLst>
                <a:gd fmla="val 16667" name="adj"/>
              </a:avLst>
            </a:prstGeom>
            <a:solidFill>
              <a:srgbClr val="CFE2F3"/>
            </a:solidFill>
            <a:ln cap="flat" cmpd="sng" w="7620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Lato"/>
                <a:ea typeface="Lato"/>
                <a:cs typeface="Lato"/>
                <a:sym typeface="Lato"/>
              </a:endParaRPr>
            </a:p>
          </p:txBody>
        </p:sp>
        <p:sp>
          <p:nvSpPr>
            <p:cNvPr id="383" name="Google Shape;383;p73"/>
            <p:cNvSpPr txBox="1"/>
            <p:nvPr/>
          </p:nvSpPr>
          <p:spPr>
            <a:xfrm rot="5400000">
              <a:off x="-209425" y="2514285"/>
              <a:ext cx="1620900" cy="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sap Condensed"/>
                  <a:ea typeface="Asap Condensed"/>
                  <a:cs typeface="Asap Condensed"/>
                  <a:sym typeface="Asap Condensed"/>
                </a:rPr>
                <a:t>IDENTIFICATION</a:t>
              </a:r>
              <a:endParaRPr b="1" sz="1800">
                <a:solidFill>
                  <a:srgbClr val="FFFFFF"/>
                </a:solidFill>
                <a:latin typeface="Asap Condensed"/>
                <a:ea typeface="Asap Condensed"/>
                <a:cs typeface="Asap Condensed"/>
                <a:sym typeface="Asap Condensed"/>
              </a:endParaRPr>
            </a:p>
          </p:txBody>
        </p:sp>
      </p:grpSp>
      <p:grpSp>
        <p:nvGrpSpPr>
          <p:cNvPr id="384" name="Google Shape;384;p73"/>
          <p:cNvGrpSpPr/>
          <p:nvPr/>
        </p:nvGrpSpPr>
        <p:grpSpPr>
          <a:xfrm>
            <a:off x="8518425" y="1080100"/>
            <a:ext cx="400275" cy="3090600"/>
            <a:chOff x="8594625" y="1080100"/>
            <a:chExt cx="400275" cy="3090600"/>
          </a:xfrm>
        </p:grpSpPr>
        <p:sp>
          <p:nvSpPr>
            <p:cNvPr id="385" name="Google Shape;385;p73"/>
            <p:cNvSpPr/>
            <p:nvPr/>
          </p:nvSpPr>
          <p:spPr>
            <a:xfrm>
              <a:off x="8594625" y="1080100"/>
              <a:ext cx="359400" cy="3090600"/>
            </a:xfrm>
            <a:prstGeom prst="roundRect">
              <a:avLst>
                <a:gd fmla="val 16667" name="adj"/>
              </a:avLst>
            </a:prstGeom>
            <a:solidFill>
              <a:srgbClr val="0494CB"/>
            </a:solidFill>
            <a:ln cap="flat" cmpd="sng" w="762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Lato"/>
                <a:ea typeface="Lato"/>
                <a:cs typeface="Lato"/>
                <a:sym typeface="Lato"/>
              </a:endParaRPr>
            </a:p>
          </p:txBody>
        </p:sp>
        <p:sp>
          <p:nvSpPr>
            <p:cNvPr id="386" name="Google Shape;386;p73"/>
            <p:cNvSpPr txBox="1"/>
            <p:nvPr/>
          </p:nvSpPr>
          <p:spPr>
            <a:xfrm rot="5400000">
              <a:off x="8073300" y="2514285"/>
              <a:ext cx="1620900" cy="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sap Condensed"/>
                  <a:ea typeface="Asap Condensed"/>
                  <a:cs typeface="Asap Condensed"/>
                  <a:sym typeface="Asap Condensed"/>
                </a:rPr>
                <a:t>MOVE IN</a:t>
              </a:r>
              <a:endParaRPr b="1" sz="1800">
                <a:solidFill>
                  <a:srgbClr val="FFFFFF"/>
                </a:solidFill>
                <a:latin typeface="Asap Condensed"/>
                <a:ea typeface="Asap Condensed"/>
                <a:cs typeface="Asap Condensed"/>
                <a:sym typeface="Asap Condensed"/>
              </a:endParaRPr>
            </a:p>
          </p:txBody>
        </p:sp>
      </p:grpSp>
      <p:sp>
        <p:nvSpPr>
          <p:cNvPr id="387" name="Google Shape;387;p73"/>
          <p:cNvSpPr txBox="1"/>
          <p:nvPr/>
        </p:nvSpPr>
        <p:spPr>
          <a:xfrm>
            <a:off x="1013000" y="2772025"/>
            <a:ext cx="2037000" cy="8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rgbClr val="666666"/>
                </a:solidFill>
                <a:latin typeface="Asap Condensed"/>
                <a:ea typeface="Asap Condensed"/>
                <a:cs typeface="Asap Condensed"/>
                <a:sym typeface="Asap Condensed"/>
              </a:rPr>
              <a:t>To advance clients to</a:t>
            </a:r>
            <a:br>
              <a:rPr i="1" lang="en" sz="1300">
                <a:solidFill>
                  <a:srgbClr val="666666"/>
                </a:solidFill>
                <a:latin typeface="Asap Condensed"/>
                <a:ea typeface="Asap Condensed"/>
                <a:cs typeface="Asap Condensed"/>
                <a:sym typeface="Asap Condensed"/>
              </a:rPr>
            </a:br>
            <a:r>
              <a:rPr i="1" lang="en" sz="1300">
                <a:solidFill>
                  <a:srgbClr val="666666"/>
                </a:solidFill>
                <a:latin typeface="Asap Condensed"/>
                <a:ea typeface="Asap Condensed"/>
                <a:cs typeface="Asap Condensed"/>
                <a:sym typeface="Asap Condensed"/>
              </a:rPr>
              <a:t>the next bucket:</a:t>
            </a:r>
            <a:endParaRPr i="1" sz="1300">
              <a:solidFill>
                <a:srgbClr val="666666"/>
              </a:solidFill>
              <a:latin typeface="Asap Condensed"/>
              <a:ea typeface="Asap Condensed"/>
              <a:cs typeface="Asap Condensed"/>
              <a:sym typeface="Asap Condensed"/>
            </a:endParaRPr>
          </a:p>
          <a:p>
            <a:pPr indent="-311150" lvl="0" marL="457200" rtl="0" algn="l">
              <a:spcBef>
                <a:spcPts val="1000"/>
              </a:spcBef>
              <a:spcAft>
                <a:spcPts val="0"/>
              </a:spcAft>
              <a:buClr>
                <a:srgbClr val="666666"/>
              </a:buClr>
              <a:buSzPts val="1300"/>
              <a:buFont typeface="Asap Condensed"/>
              <a:buChar char="❏"/>
            </a:pPr>
            <a:r>
              <a:rPr lang="en" sz="1300">
                <a:solidFill>
                  <a:srgbClr val="666666"/>
                </a:solidFill>
                <a:latin typeface="Asap Condensed"/>
                <a:ea typeface="Asap Condensed"/>
                <a:cs typeface="Asap Condensed"/>
                <a:sym typeface="Asap Condensed"/>
              </a:rPr>
              <a:t>Complete assessment</a:t>
            </a:r>
            <a:endParaRPr/>
          </a:p>
        </p:txBody>
      </p:sp>
      <p:sp>
        <p:nvSpPr>
          <p:cNvPr id="388" name="Google Shape;388;p73"/>
          <p:cNvSpPr txBox="1"/>
          <p:nvPr/>
        </p:nvSpPr>
        <p:spPr>
          <a:xfrm>
            <a:off x="3558713" y="2772025"/>
            <a:ext cx="2037000" cy="8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rgbClr val="666666"/>
                </a:solidFill>
                <a:latin typeface="Asap Condensed"/>
                <a:ea typeface="Asap Condensed"/>
                <a:cs typeface="Asap Condensed"/>
                <a:sym typeface="Asap Condensed"/>
              </a:rPr>
              <a:t>To advance clients to</a:t>
            </a:r>
            <a:br>
              <a:rPr i="1" lang="en" sz="1300">
                <a:solidFill>
                  <a:srgbClr val="666666"/>
                </a:solidFill>
                <a:latin typeface="Asap Condensed"/>
                <a:ea typeface="Asap Condensed"/>
                <a:cs typeface="Asap Condensed"/>
                <a:sym typeface="Asap Condensed"/>
              </a:rPr>
            </a:br>
            <a:r>
              <a:rPr i="1" lang="en" sz="1300">
                <a:solidFill>
                  <a:srgbClr val="666666"/>
                </a:solidFill>
                <a:latin typeface="Asap Condensed"/>
                <a:ea typeface="Asap Condensed"/>
                <a:cs typeface="Asap Condensed"/>
                <a:sym typeface="Asap Condensed"/>
              </a:rPr>
              <a:t>the next bucket:</a:t>
            </a:r>
            <a:endParaRPr i="1" sz="1300">
              <a:solidFill>
                <a:srgbClr val="666666"/>
              </a:solidFill>
              <a:latin typeface="Asap Condensed"/>
              <a:ea typeface="Asap Condensed"/>
              <a:cs typeface="Asap Condensed"/>
              <a:sym typeface="Asap Condensed"/>
            </a:endParaRPr>
          </a:p>
          <a:p>
            <a:pPr indent="-311150" lvl="0" marL="457200" rtl="0" algn="l">
              <a:spcBef>
                <a:spcPts val="1000"/>
              </a:spcBef>
              <a:spcAft>
                <a:spcPts val="0"/>
              </a:spcAft>
              <a:buClr>
                <a:srgbClr val="666666"/>
              </a:buClr>
              <a:buSzPts val="1300"/>
              <a:buFont typeface="Asap Condensed"/>
              <a:buChar char="❏"/>
            </a:pPr>
            <a:r>
              <a:rPr lang="en" sz="1300">
                <a:solidFill>
                  <a:srgbClr val="666666"/>
                </a:solidFill>
                <a:latin typeface="Asap Condensed"/>
                <a:ea typeface="Asap Condensed"/>
                <a:cs typeface="Asap Condensed"/>
                <a:sym typeface="Asap Condensed"/>
              </a:rPr>
              <a:t>Match to resource, program, or housing plan</a:t>
            </a:r>
            <a:endParaRPr/>
          </a:p>
        </p:txBody>
      </p:sp>
      <p:sp>
        <p:nvSpPr>
          <p:cNvPr id="389" name="Google Shape;389;p73"/>
          <p:cNvSpPr txBox="1"/>
          <p:nvPr/>
        </p:nvSpPr>
        <p:spPr>
          <a:xfrm>
            <a:off x="6085350" y="2772025"/>
            <a:ext cx="2037000" cy="8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rgbClr val="666666"/>
                </a:solidFill>
                <a:latin typeface="Asap Condensed"/>
                <a:ea typeface="Asap Condensed"/>
                <a:cs typeface="Asap Condensed"/>
                <a:sym typeface="Asap Condensed"/>
              </a:rPr>
              <a:t>To advance clients to</a:t>
            </a:r>
            <a:br>
              <a:rPr i="1" lang="en" sz="1300">
                <a:solidFill>
                  <a:srgbClr val="666666"/>
                </a:solidFill>
                <a:latin typeface="Asap Condensed"/>
                <a:ea typeface="Asap Condensed"/>
                <a:cs typeface="Asap Condensed"/>
                <a:sym typeface="Asap Condensed"/>
              </a:rPr>
            </a:br>
            <a:r>
              <a:rPr i="1" lang="en" sz="1300">
                <a:solidFill>
                  <a:srgbClr val="666666"/>
                </a:solidFill>
                <a:latin typeface="Asap Condensed"/>
                <a:ea typeface="Asap Condensed"/>
                <a:cs typeface="Asap Condensed"/>
                <a:sym typeface="Asap Condensed"/>
              </a:rPr>
              <a:t>the next bucket:</a:t>
            </a:r>
            <a:endParaRPr i="1" sz="1300">
              <a:solidFill>
                <a:srgbClr val="666666"/>
              </a:solidFill>
              <a:latin typeface="Asap Condensed"/>
              <a:ea typeface="Asap Condensed"/>
              <a:cs typeface="Asap Condensed"/>
              <a:sym typeface="Asap Condensed"/>
            </a:endParaRPr>
          </a:p>
          <a:p>
            <a:pPr indent="-311150" lvl="0" marL="457200" rtl="0" algn="l">
              <a:spcBef>
                <a:spcPts val="1000"/>
              </a:spcBef>
              <a:spcAft>
                <a:spcPts val="0"/>
              </a:spcAft>
              <a:buClr>
                <a:srgbClr val="666666"/>
              </a:buClr>
              <a:buSzPts val="1300"/>
              <a:buFont typeface="Asap Condensed"/>
              <a:buChar char="❏"/>
            </a:pPr>
            <a:r>
              <a:rPr lang="en" sz="1300">
                <a:solidFill>
                  <a:srgbClr val="666666"/>
                </a:solidFill>
                <a:latin typeface="Asap Condensed"/>
                <a:ea typeface="Asap Condensed"/>
                <a:cs typeface="Asap Condensed"/>
                <a:sym typeface="Asap Condensed"/>
              </a:rPr>
              <a:t>Locate housing and get moved in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393" name="Shape 393"/>
        <p:cNvGrpSpPr/>
        <p:nvPr/>
      </p:nvGrpSpPr>
      <p:grpSpPr>
        <a:xfrm>
          <a:off x="0" y="0"/>
          <a:ext cx="0" cy="0"/>
          <a:chOff x="0" y="0"/>
          <a:chExt cx="0" cy="0"/>
        </a:xfrm>
      </p:grpSpPr>
      <p:pic>
        <p:nvPicPr>
          <p:cNvPr id="394" name="Google Shape;394;p74"/>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95" name="Google Shape;395;p74"/>
          <p:cNvSpPr txBox="1"/>
          <p:nvPr>
            <p:ph type="title"/>
          </p:nvPr>
        </p:nvSpPr>
        <p:spPr>
          <a:xfrm>
            <a:off x="0" y="0"/>
            <a:ext cx="8873100" cy="89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highlight>
                  <a:srgbClr val="12B5EA"/>
                </a:highlight>
                <a:latin typeface="Asap Condensed"/>
                <a:ea typeface="Asap Condensed"/>
                <a:cs typeface="Asap Condensed"/>
                <a:sym typeface="Asap Condensed"/>
              </a:rPr>
              <a:t>How Bucket System Helps</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96" name="Google Shape;396;p74"/>
          <p:cNvSpPr txBox="1"/>
          <p:nvPr/>
        </p:nvSpPr>
        <p:spPr>
          <a:xfrm>
            <a:off x="198675" y="1181300"/>
            <a:ext cx="8574900" cy="264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2"/>
              </a:solidFill>
              <a:latin typeface="Raleway"/>
              <a:ea typeface="Raleway"/>
              <a:cs typeface="Raleway"/>
              <a:sym typeface="Raleway"/>
            </a:endParaRPr>
          </a:p>
          <a:p>
            <a:pPr indent="-361950" lvl="0" marL="457200" rtl="0" algn="l">
              <a:lnSpc>
                <a:spcPct val="150000"/>
              </a:lnSpc>
              <a:spcBef>
                <a:spcPts val="0"/>
              </a:spcBef>
              <a:spcAft>
                <a:spcPts val="0"/>
              </a:spcAft>
              <a:buClr>
                <a:schemeClr val="dk2"/>
              </a:buClr>
              <a:buSzPts val="2100"/>
              <a:buFont typeface="Asap Condensed"/>
              <a:buChar char="●"/>
            </a:pPr>
            <a:r>
              <a:rPr lang="en" sz="2100">
                <a:solidFill>
                  <a:schemeClr val="dk2"/>
                </a:solidFill>
                <a:latin typeface="Asap Condensed"/>
                <a:ea typeface="Asap Condensed"/>
                <a:cs typeface="Asap Condensed"/>
                <a:sym typeface="Asap Condensed"/>
              </a:rPr>
              <a:t>Gives a</a:t>
            </a:r>
            <a:r>
              <a:rPr lang="en" sz="2100">
                <a:solidFill>
                  <a:schemeClr val="dk2"/>
                </a:solidFill>
                <a:latin typeface="Asap Condensed"/>
                <a:ea typeface="Asap Condensed"/>
                <a:cs typeface="Asap Condensed"/>
                <a:sym typeface="Asap Condensed"/>
              </a:rPr>
              <a:t>ggregate</a:t>
            </a:r>
            <a:r>
              <a:rPr lang="en" sz="2100">
                <a:solidFill>
                  <a:schemeClr val="dk2"/>
                </a:solidFill>
                <a:latin typeface="Asap Condensed"/>
                <a:ea typeface="Asap Condensed"/>
                <a:cs typeface="Asap Condensed"/>
                <a:sym typeface="Asap Condensed"/>
              </a:rPr>
              <a:t> picture vs  individual; can </a:t>
            </a:r>
            <a:r>
              <a:rPr lang="en" sz="2100">
                <a:solidFill>
                  <a:schemeClr val="dk2"/>
                </a:solidFill>
                <a:latin typeface="Asap Condensed"/>
                <a:ea typeface="Asap Condensed"/>
                <a:cs typeface="Asap Condensed"/>
                <a:sym typeface="Asap Condensed"/>
              </a:rPr>
              <a:t>reveal</a:t>
            </a:r>
            <a:r>
              <a:rPr lang="en" sz="2100">
                <a:solidFill>
                  <a:schemeClr val="dk2"/>
                </a:solidFill>
                <a:latin typeface="Asap Condensed"/>
                <a:ea typeface="Asap Condensed"/>
                <a:cs typeface="Asap Condensed"/>
                <a:sym typeface="Asap Condensed"/>
              </a:rPr>
              <a:t> obscured  systemic issues </a:t>
            </a:r>
            <a:endParaRPr sz="2100">
              <a:solidFill>
                <a:schemeClr val="dk2"/>
              </a:solidFill>
              <a:latin typeface="Asap Condensed"/>
              <a:ea typeface="Asap Condensed"/>
              <a:cs typeface="Asap Condensed"/>
              <a:sym typeface="Asap Condensed"/>
            </a:endParaRPr>
          </a:p>
          <a:p>
            <a:pPr indent="-361950" lvl="0" marL="457200" rtl="0" algn="l">
              <a:lnSpc>
                <a:spcPct val="150000"/>
              </a:lnSpc>
              <a:spcBef>
                <a:spcPts val="0"/>
              </a:spcBef>
              <a:spcAft>
                <a:spcPts val="0"/>
              </a:spcAft>
              <a:buClr>
                <a:schemeClr val="dk2"/>
              </a:buClr>
              <a:buSzPts val="2100"/>
              <a:buFont typeface="Asap Condensed"/>
              <a:buChar char="●"/>
            </a:pPr>
            <a:r>
              <a:rPr lang="en" sz="2100">
                <a:solidFill>
                  <a:schemeClr val="dk2"/>
                </a:solidFill>
                <a:latin typeface="Asap Condensed"/>
                <a:ea typeface="Asap Condensed"/>
                <a:cs typeface="Asap Condensed"/>
                <a:sym typeface="Asap Condensed"/>
              </a:rPr>
              <a:t>Set goals for  </a:t>
            </a:r>
            <a:r>
              <a:rPr lang="en" sz="2100">
                <a:solidFill>
                  <a:schemeClr val="dk2"/>
                </a:solidFill>
                <a:latin typeface="Asap Condensed"/>
                <a:ea typeface="Asap Condensed"/>
                <a:cs typeface="Asap Condensed"/>
                <a:sym typeface="Asap Condensed"/>
              </a:rPr>
              <a:t>progression</a:t>
            </a:r>
            <a:r>
              <a:rPr lang="en" sz="2100">
                <a:solidFill>
                  <a:schemeClr val="dk2"/>
                </a:solidFill>
                <a:latin typeface="Asap Condensed"/>
                <a:ea typeface="Asap Condensed"/>
                <a:cs typeface="Asap Condensed"/>
                <a:sym typeface="Asap Condensed"/>
              </a:rPr>
              <a:t> from one to </a:t>
            </a:r>
            <a:r>
              <a:rPr lang="en" sz="2100">
                <a:solidFill>
                  <a:schemeClr val="dk2"/>
                </a:solidFill>
                <a:latin typeface="Asap Condensed"/>
                <a:ea typeface="Asap Condensed"/>
                <a:cs typeface="Asap Condensed"/>
                <a:sym typeface="Asap Condensed"/>
              </a:rPr>
              <a:t>another</a:t>
            </a:r>
            <a:r>
              <a:rPr lang="en" sz="2100">
                <a:solidFill>
                  <a:schemeClr val="dk2"/>
                </a:solidFill>
                <a:latin typeface="Asap Condensed"/>
                <a:ea typeface="Asap Condensed"/>
                <a:cs typeface="Asap Condensed"/>
                <a:sym typeface="Asap Condensed"/>
              </a:rPr>
              <a:t>, and</a:t>
            </a:r>
            <a:r>
              <a:rPr b="1" lang="en" sz="2100">
                <a:solidFill>
                  <a:schemeClr val="dk2"/>
                </a:solidFill>
                <a:latin typeface="Asap Condensed"/>
                <a:ea typeface="Asap Condensed"/>
                <a:cs typeface="Asap Condensed"/>
                <a:sym typeface="Asap Condensed"/>
              </a:rPr>
              <a:t> </a:t>
            </a:r>
            <a:r>
              <a:rPr b="1" i="1" lang="en" sz="2100">
                <a:solidFill>
                  <a:schemeClr val="dk2"/>
                </a:solidFill>
                <a:latin typeface="Asap Condensed"/>
                <a:ea typeface="Asap Condensed"/>
                <a:cs typeface="Asap Condensed"/>
                <a:sym typeface="Asap Condensed"/>
              </a:rPr>
              <a:t>Celebrate</a:t>
            </a:r>
            <a:r>
              <a:rPr b="1" lang="en" sz="2100">
                <a:solidFill>
                  <a:schemeClr val="dk2"/>
                </a:solidFill>
                <a:latin typeface="Asap Condensed"/>
                <a:ea typeface="Asap Condensed"/>
                <a:cs typeface="Asap Condensed"/>
                <a:sym typeface="Asap Condensed"/>
              </a:rPr>
              <a:t> </a:t>
            </a:r>
            <a:r>
              <a:rPr lang="en" sz="2100">
                <a:solidFill>
                  <a:schemeClr val="dk2"/>
                </a:solidFill>
                <a:latin typeface="Asap Condensed"/>
                <a:ea typeface="Asap Condensed"/>
                <a:cs typeface="Asap Condensed"/>
                <a:sym typeface="Asap Condensed"/>
              </a:rPr>
              <a:t> </a:t>
            </a:r>
            <a:endParaRPr sz="2100">
              <a:solidFill>
                <a:schemeClr val="dk2"/>
              </a:solidFill>
              <a:latin typeface="Asap Condensed"/>
              <a:ea typeface="Asap Condensed"/>
              <a:cs typeface="Asap Condensed"/>
              <a:sym typeface="Asap Condensed"/>
            </a:endParaRPr>
          </a:p>
          <a:p>
            <a:pPr indent="-361950" lvl="0" marL="457200" rtl="0" algn="l">
              <a:lnSpc>
                <a:spcPct val="150000"/>
              </a:lnSpc>
              <a:spcBef>
                <a:spcPts val="0"/>
              </a:spcBef>
              <a:spcAft>
                <a:spcPts val="0"/>
              </a:spcAft>
              <a:buClr>
                <a:schemeClr val="dk2"/>
              </a:buClr>
              <a:buSzPts val="2100"/>
              <a:buFont typeface="Asap Condensed"/>
              <a:buChar char="●"/>
            </a:pPr>
            <a:r>
              <a:rPr lang="en" sz="2100">
                <a:solidFill>
                  <a:schemeClr val="dk2"/>
                </a:solidFill>
                <a:latin typeface="Asap Condensed"/>
                <a:ea typeface="Asap Condensed"/>
                <a:cs typeface="Asap Condensed"/>
                <a:sym typeface="Asap Condensed"/>
              </a:rPr>
              <a:t>Divide and conquer; test </a:t>
            </a:r>
            <a:r>
              <a:rPr lang="en" sz="2100">
                <a:solidFill>
                  <a:schemeClr val="dk2"/>
                </a:solidFill>
                <a:latin typeface="Asap Condensed"/>
                <a:ea typeface="Asap Condensed"/>
                <a:cs typeface="Asap Condensed"/>
                <a:sym typeface="Asap Condensed"/>
              </a:rPr>
              <a:t>improvement</a:t>
            </a:r>
            <a:r>
              <a:rPr lang="en" sz="2100">
                <a:solidFill>
                  <a:schemeClr val="dk2"/>
                </a:solidFill>
                <a:latin typeface="Asap Condensed"/>
                <a:ea typeface="Asap Condensed"/>
                <a:cs typeface="Asap Condensed"/>
                <a:sym typeface="Asap Condensed"/>
              </a:rPr>
              <a:t> ideas for each </a:t>
            </a:r>
            <a:r>
              <a:rPr lang="en" sz="2100">
                <a:solidFill>
                  <a:schemeClr val="dk2"/>
                </a:solidFill>
                <a:latin typeface="Asap Condensed"/>
                <a:ea typeface="Asap Condensed"/>
                <a:cs typeface="Asap Condensed"/>
                <a:sym typeface="Asap Condensed"/>
              </a:rPr>
              <a:t>transition point </a:t>
            </a:r>
            <a:endParaRPr sz="2100">
              <a:solidFill>
                <a:schemeClr val="dk2"/>
              </a:solidFill>
              <a:latin typeface="Asap Condensed"/>
              <a:ea typeface="Asap Condensed"/>
              <a:cs typeface="Asap Condensed"/>
              <a:sym typeface="Asap Condensed"/>
            </a:endParaRPr>
          </a:p>
          <a:p>
            <a:pPr indent="-361950" lvl="0" marL="457200" rtl="0" algn="l">
              <a:lnSpc>
                <a:spcPct val="150000"/>
              </a:lnSpc>
              <a:spcBef>
                <a:spcPts val="0"/>
              </a:spcBef>
              <a:spcAft>
                <a:spcPts val="0"/>
              </a:spcAft>
              <a:buClr>
                <a:schemeClr val="dk2"/>
              </a:buClr>
              <a:buSzPts val="2100"/>
              <a:buFont typeface="Asap Condensed"/>
              <a:buChar char="●"/>
            </a:pPr>
            <a:r>
              <a:rPr lang="en" sz="2100">
                <a:solidFill>
                  <a:schemeClr val="dk2"/>
                </a:solidFill>
                <a:latin typeface="Asap Condensed"/>
                <a:ea typeface="Asap Condensed"/>
                <a:cs typeface="Asap Condensed"/>
                <a:sym typeface="Asap Condensed"/>
              </a:rPr>
              <a:t>Opportunity to d</a:t>
            </a:r>
            <a:r>
              <a:rPr lang="en" sz="2100">
                <a:solidFill>
                  <a:schemeClr val="dk2"/>
                </a:solidFill>
                <a:latin typeface="Asap Condensed"/>
                <a:ea typeface="Asap Condensed"/>
                <a:cs typeface="Asap Condensed"/>
                <a:sym typeface="Asap Condensed"/>
              </a:rPr>
              <a:t>istribute leadership of  </a:t>
            </a:r>
            <a:r>
              <a:rPr lang="en" sz="2100">
                <a:solidFill>
                  <a:schemeClr val="dk2"/>
                </a:solidFill>
                <a:latin typeface="Asap Condensed"/>
                <a:ea typeface="Asap Condensed"/>
                <a:cs typeface="Asap Condensed"/>
                <a:sym typeface="Asap Condensed"/>
              </a:rPr>
              <a:t>improvement</a:t>
            </a:r>
            <a:r>
              <a:rPr lang="en" sz="2100">
                <a:solidFill>
                  <a:schemeClr val="dk2"/>
                </a:solidFill>
                <a:latin typeface="Asap Condensed"/>
                <a:ea typeface="Asap Condensed"/>
                <a:cs typeface="Asap Condensed"/>
                <a:sym typeface="Asap Condensed"/>
              </a:rPr>
              <a:t> efforts (empower front-line staff)</a:t>
            </a:r>
            <a:endParaRPr sz="1800">
              <a:solidFill>
                <a:schemeClr val="dk2"/>
              </a:solidFill>
              <a:latin typeface="Asap Condensed"/>
              <a:ea typeface="Asap Condensed"/>
              <a:cs typeface="Asap Condensed"/>
              <a:sym typeface="Asap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400" name="Shape 400"/>
        <p:cNvGrpSpPr/>
        <p:nvPr/>
      </p:nvGrpSpPr>
      <p:grpSpPr>
        <a:xfrm>
          <a:off x="0" y="0"/>
          <a:ext cx="0" cy="0"/>
          <a:chOff x="0" y="0"/>
          <a:chExt cx="0" cy="0"/>
        </a:xfrm>
      </p:grpSpPr>
      <p:pic>
        <p:nvPicPr>
          <p:cNvPr id="401" name="Google Shape;401;p75"/>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02" name="Google Shape;402;p75"/>
          <p:cNvSpPr txBox="1"/>
          <p:nvPr>
            <p:ph type="title"/>
          </p:nvPr>
        </p:nvSpPr>
        <p:spPr>
          <a:xfrm>
            <a:off x="182825" y="130650"/>
            <a:ext cx="8873100" cy="89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highlight>
                  <a:srgbClr val="12B5EA"/>
                </a:highlight>
                <a:latin typeface="Asap Condensed"/>
                <a:ea typeface="Asap Condensed"/>
                <a:cs typeface="Asap Condensed"/>
                <a:sym typeface="Asap Condensed"/>
              </a:rPr>
              <a:t>How we’ll generate actions for each client</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403" name="Google Shape;403;p75"/>
          <p:cNvSpPr txBox="1"/>
          <p:nvPr/>
        </p:nvSpPr>
        <p:spPr>
          <a:xfrm>
            <a:off x="4412500" y="1437800"/>
            <a:ext cx="2464800" cy="9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SYSTEM BARRIER</a:t>
            </a:r>
            <a:endParaRPr b="1">
              <a:latin typeface="Lato"/>
              <a:ea typeface="Lato"/>
              <a:cs typeface="Lato"/>
              <a:sym typeface="Lato"/>
            </a:endParaRPr>
          </a:p>
          <a:p>
            <a:pPr indent="0" lvl="0" marL="0" rtl="0" algn="ctr">
              <a:spcBef>
                <a:spcPts val="0"/>
              </a:spcBef>
              <a:spcAft>
                <a:spcPts val="0"/>
              </a:spcAft>
              <a:buNone/>
            </a:pPr>
            <a:r>
              <a:rPr i="1" lang="en">
                <a:solidFill>
                  <a:srgbClr val="666666"/>
                </a:solidFill>
                <a:latin typeface="Lato"/>
                <a:ea typeface="Lato"/>
                <a:cs typeface="Lato"/>
                <a:sym typeface="Lato"/>
              </a:rPr>
              <a:t>What barrier is preventing them from moving to the next part of the housing process?</a:t>
            </a:r>
            <a:endParaRPr i="1">
              <a:solidFill>
                <a:srgbClr val="666666"/>
              </a:solidFill>
              <a:latin typeface="Lato"/>
              <a:ea typeface="Lato"/>
              <a:cs typeface="Lato"/>
              <a:sym typeface="Lato"/>
            </a:endParaRPr>
          </a:p>
        </p:txBody>
      </p:sp>
      <p:sp>
        <p:nvSpPr>
          <p:cNvPr id="404" name="Google Shape;404;p75"/>
          <p:cNvSpPr txBox="1"/>
          <p:nvPr/>
        </p:nvSpPr>
        <p:spPr>
          <a:xfrm>
            <a:off x="5411200" y="3088950"/>
            <a:ext cx="2464800" cy="9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ACTION STEP</a:t>
            </a:r>
            <a:endParaRPr b="1">
              <a:latin typeface="Lato"/>
              <a:ea typeface="Lato"/>
              <a:cs typeface="Lato"/>
              <a:sym typeface="Lato"/>
            </a:endParaRPr>
          </a:p>
          <a:p>
            <a:pPr indent="0" lvl="0" marL="0" rtl="0" algn="ctr">
              <a:spcBef>
                <a:spcPts val="0"/>
              </a:spcBef>
              <a:spcAft>
                <a:spcPts val="0"/>
              </a:spcAft>
              <a:buNone/>
            </a:pPr>
            <a:r>
              <a:rPr i="1" lang="en">
                <a:solidFill>
                  <a:srgbClr val="666666"/>
                </a:solidFill>
                <a:latin typeface="Lato"/>
                <a:ea typeface="Lato"/>
                <a:cs typeface="Lato"/>
                <a:sym typeface="Lato"/>
              </a:rPr>
              <a:t>What action will we take</a:t>
            </a:r>
            <a:br>
              <a:rPr i="1" lang="en">
                <a:solidFill>
                  <a:srgbClr val="666666"/>
                </a:solidFill>
                <a:latin typeface="Lato"/>
                <a:ea typeface="Lato"/>
                <a:cs typeface="Lato"/>
                <a:sym typeface="Lato"/>
              </a:rPr>
            </a:br>
            <a:r>
              <a:rPr i="1" lang="en">
                <a:solidFill>
                  <a:srgbClr val="666666"/>
                </a:solidFill>
                <a:latin typeface="Lato"/>
                <a:ea typeface="Lato"/>
                <a:cs typeface="Lato"/>
                <a:sym typeface="Lato"/>
              </a:rPr>
              <a:t>this week to move them along?</a:t>
            </a:r>
            <a:endParaRPr i="1">
              <a:solidFill>
                <a:srgbClr val="666666"/>
              </a:solidFill>
              <a:latin typeface="Lato"/>
              <a:ea typeface="Lato"/>
              <a:cs typeface="Lato"/>
              <a:sym typeface="Lato"/>
            </a:endParaRPr>
          </a:p>
        </p:txBody>
      </p:sp>
      <p:sp>
        <p:nvSpPr>
          <p:cNvPr id="405" name="Google Shape;405;p75"/>
          <p:cNvSpPr txBox="1"/>
          <p:nvPr/>
        </p:nvSpPr>
        <p:spPr>
          <a:xfrm>
            <a:off x="2343300" y="3672450"/>
            <a:ext cx="2464800" cy="9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TARGET MOVE-IN DATE</a:t>
            </a:r>
            <a:endParaRPr b="1">
              <a:latin typeface="Lato"/>
              <a:ea typeface="Lato"/>
              <a:cs typeface="Lato"/>
              <a:sym typeface="Lato"/>
            </a:endParaRPr>
          </a:p>
          <a:p>
            <a:pPr indent="0" lvl="0" marL="0" rtl="0" algn="ctr">
              <a:spcBef>
                <a:spcPts val="0"/>
              </a:spcBef>
              <a:spcAft>
                <a:spcPts val="0"/>
              </a:spcAft>
              <a:buNone/>
            </a:pPr>
            <a:r>
              <a:rPr i="1" lang="en">
                <a:solidFill>
                  <a:srgbClr val="666666"/>
                </a:solidFill>
                <a:latin typeface="Lato"/>
                <a:ea typeface="Lato"/>
                <a:cs typeface="Lato"/>
                <a:sym typeface="Lato"/>
              </a:rPr>
              <a:t>Given what we know, when do we predict they’ll move into permanent housing?</a:t>
            </a:r>
            <a:endParaRPr i="1">
              <a:solidFill>
                <a:srgbClr val="666666"/>
              </a:solidFill>
              <a:latin typeface="Lato"/>
              <a:ea typeface="Lato"/>
              <a:cs typeface="Lato"/>
              <a:sym typeface="Lato"/>
            </a:endParaRPr>
          </a:p>
        </p:txBody>
      </p:sp>
      <p:sp>
        <p:nvSpPr>
          <p:cNvPr id="406" name="Google Shape;406;p75"/>
          <p:cNvSpPr/>
          <p:nvPr/>
        </p:nvSpPr>
        <p:spPr>
          <a:xfrm>
            <a:off x="6877275" y="1825750"/>
            <a:ext cx="1087812" cy="1445344"/>
          </a:xfrm>
          <a:custGeom>
            <a:rect b="b" l="l" r="r" t="t"/>
            <a:pathLst>
              <a:path extrusionOk="0" h="60940" w="53442">
                <a:moveTo>
                  <a:pt x="0" y="0"/>
                </a:moveTo>
                <a:cubicBezTo>
                  <a:pt x="18930" y="0"/>
                  <a:pt x="47663" y="3038"/>
                  <a:pt x="52643" y="21301"/>
                </a:cubicBezTo>
                <a:cubicBezTo>
                  <a:pt x="55419" y="31482"/>
                  <a:pt x="50367" y="43964"/>
                  <a:pt x="42905" y="51426"/>
                </a:cubicBezTo>
                <a:cubicBezTo>
                  <a:pt x="40260" y="54071"/>
                  <a:pt x="37732" y="60400"/>
                  <a:pt x="34385" y="58729"/>
                </a:cubicBezTo>
                <a:cubicBezTo>
                  <a:pt x="32426" y="57751"/>
                  <a:pt x="33716" y="52339"/>
                  <a:pt x="35906" y="52339"/>
                </a:cubicBezTo>
                <a:cubicBezTo>
                  <a:pt x="38637" y="52339"/>
                  <a:pt x="32262" y="57977"/>
                  <a:pt x="33776" y="60250"/>
                </a:cubicBezTo>
                <a:cubicBezTo>
                  <a:pt x="35080" y="62208"/>
                  <a:pt x="38422" y="59337"/>
                  <a:pt x="40775" y="59337"/>
                </a:cubicBezTo>
              </a:path>
            </a:pathLst>
          </a:custGeom>
          <a:noFill/>
          <a:ln cap="flat" cmpd="sng" w="19050">
            <a:solidFill>
              <a:srgbClr val="0494CB"/>
            </a:solidFill>
            <a:prstDash val="solid"/>
            <a:round/>
            <a:headEnd len="med" w="med" type="none"/>
            <a:tailEnd len="med" w="med" type="none"/>
          </a:ln>
        </p:spPr>
      </p:sp>
      <p:sp>
        <p:nvSpPr>
          <p:cNvPr id="407" name="Google Shape;407;p75"/>
          <p:cNvSpPr txBox="1"/>
          <p:nvPr/>
        </p:nvSpPr>
        <p:spPr>
          <a:xfrm>
            <a:off x="631575" y="1916425"/>
            <a:ext cx="2532900" cy="9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FOLLOW-UP</a:t>
            </a:r>
            <a:endParaRPr b="1">
              <a:latin typeface="Lato"/>
              <a:ea typeface="Lato"/>
              <a:cs typeface="Lato"/>
              <a:sym typeface="Lato"/>
            </a:endParaRPr>
          </a:p>
          <a:p>
            <a:pPr indent="0" lvl="0" marL="0" rtl="0" algn="ctr">
              <a:spcBef>
                <a:spcPts val="0"/>
              </a:spcBef>
              <a:spcAft>
                <a:spcPts val="0"/>
              </a:spcAft>
              <a:buNone/>
            </a:pPr>
            <a:r>
              <a:rPr i="1" lang="en">
                <a:solidFill>
                  <a:srgbClr val="666666"/>
                </a:solidFill>
                <a:latin typeface="Lato"/>
                <a:ea typeface="Lato"/>
                <a:cs typeface="Lato"/>
                <a:sym typeface="Lato"/>
              </a:rPr>
              <a:t>Did we do the last action step?</a:t>
            </a:r>
            <a:br>
              <a:rPr i="1" lang="en">
                <a:solidFill>
                  <a:srgbClr val="666666"/>
                </a:solidFill>
                <a:latin typeface="Lato"/>
                <a:ea typeface="Lato"/>
                <a:cs typeface="Lato"/>
                <a:sym typeface="Lato"/>
              </a:rPr>
            </a:br>
            <a:r>
              <a:rPr i="1" lang="en">
                <a:solidFill>
                  <a:srgbClr val="666666"/>
                </a:solidFill>
                <a:latin typeface="Lato"/>
                <a:ea typeface="Lato"/>
                <a:cs typeface="Lato"/>
                <a:sym typeface="Lato"/>
              </a:rPr>
              <a:t>If no, what will we do now?</a:t>
            </a:r>
            <a:br>
              <a:rPr i="1" lang="en">
                <a:solidFill>
                  <a:srgbClr val="666666"/>
                </a:solidFill>
                <a:latin typeface="Lato"/>
                <a:ea typeface="Lato"/>
                <a:cs typeface="Lato"/>
                <a:sym typeface="Lato"/>
              </a:rPr>
            </a:br>
            <a:r>
              <a:rPr i="1" lang="en">
                <a:solidFill>
                  <a:srgbClr val="666666"/>
                </a:solidFill>
                <a:latin typeface="Lato"/>
                <a:ea typeface="Lato"/>
                <a:cs typeface="Lato"/>
                <a:sym typeface="Lato"/>
              </a:rPr>
              <a:t>If yes, what can we learn from it?</a:t>
            </a:r>
            <a:endParaRPr i="1">
              <a:solidFill>
                <a:srgbClr val="666666"/>
              </a:solidFill>
              <a:latin typeface="Lato"/>
              <a:ea typeface="Lato"/>
              <a:cs typeface="Lato"/>
              <a:sym typeface="Lato"/>
            </a:endParaRPr>
          </a:p>
        </p:txBody>
      </p:sp>
      <p:sp>
        <p:nvSpPr>
          <p:cNvPr id="408" name="Google Shape;408;p75"/>
          <p:cNvSpPr/>
          <p:nvPr/>
        </p:nvSpPr>
        <p:spPr>
          <a:xfrm rot="5253284">
            <a:off x="5776480" y="2882913"/>
            <a:ext cx="585590" cy="2664728"/>
          </a:xfrm>
          <a:custGeom>
            <a:rect b="b" l="l" r="r" t="t"/>
            <a:pathLst>
              <a:path extrusionOk="0" h="60940" w="53442">
                <a:moveTo>
                  <a:pt x="0" y="0"/>
                </a:moveTo>
                <a:cubicBezTo>
                  <a:pt x="18930" y="0"/>
                  <a:pt x="47663" y="3038"/>
                  <a:pt x="52643" y="21301"/>
                </a:cubicBezTo>
                <a:cubicBezTo>
                  <a:pt x="55419" y="31482"/>
                  <a:pt x="50367" y="43964"/>
                  <a:pt x="42905" y="51426"/>
                </a:cubicBezTo>
                <a:cubicBezTo>
                  <a:pt x="40260" y="54071"/>
                  <a:pt x="37732" y="60400"/>
                  <a:pt x="34385" y="58729"/>
                </a:cubicBezTo>
                <a:cubicBezTo>
                  <a:pt x="32426" y="57751"/>
                  <a:pt x="33716" y="52339"/>
                  <a:pt x="35906" y="52339"/>
                </a:cubicBezTo>
                <a:cubicBezTo>
                  <a:pt x="38637" y="52339"/>
                  <a:pt x="32262" y="57977"/>
                  <a:pt x="33776" y="60250"/>
                </a:cubicBezTo>
                <a:cubicBezTo>
                  <a:pt x="35080" y="62208"/>
                  <a:pt x="38422" y="59337"/>
                  <a:pt x="40775" y="59337"/>
                </a:cubicBezTo>
              </a:path>
            </a:pathLst>
          </a:custGeom>
          <a:noFill/>
          <a:ln cap="flat" cmpd="sng" w="19050">
            <a:solidFill>
              <a:srgbClr val="0494CB"/>
            </a:solidFill>
            <a:prstDash val="solid"/>
            <a:round/>
            <a:headEnd len="med" w="med" type="none"/>
            <a:tailEnd len="med" w="med" type="none"/>
          </a:ln>
        </p:spPr>
      </p:sp>
      <p:sp>
        <p:nvSpPr>
          <p:cNvPr id="409" name="Google Shape;409;p75"/>
          <p:cNvSpPr/>
          <p:nvPr/>
        </p:nvSpPr>
        <p:spPr>
          <a:xfrm rot="10344680">
            <a:off x="1358031" y="2963943"/>
            <a:ext cx="931772" cy="1276477"/>
          </a:xfrm>
          <a:custGeom>
            <a:rect b="b" l="l" r="r" t="t"/>
            <a:pathLst>
              <a:path extrusionOk="0" h="60940" w="53442">
                <a:moveTo>
                  <a:pt x="0" y="0"/>
                </a:moveTo>
                <a:cubicBezTo>
                  <a:pt x="18930" y="0"/>
                  <a:pt x="47663" y="3038"/>
                  <a:pt x="52643" y="21301"/>
                </a:cubicBezTo>
                <a:cubicBezTo>
                  <a:pt x="55419" y="31482"/>
                  <a:pt x="50367" y="43964"/>
                  <a:pt x="42905" y="51426"/>
                </a:cubicBezTo>
                <a:cubicBezTo>
                  <a:pt x="40260" y="54071"/>
                  <a:pt x="37732" y="60400"/>
                  <a:pt x="34385" y="58729"/>
                </a:cubicBezTo>
                <a:cubicBezTo>
                  <a:pt x="32426" y="57751"/>
                  <a:pt x="33716" y="52339"/>
                  <a:pt x="35906" y="52339"/>
                </a:cubicBezTo>
                <a:cubicBezTo>
                  <a:pt x="38637" y="52339"/>
                  <a:pt x="32262" y="57977"/>
                  <a:pt x="33776" y="60250"/>
                </a:cubicBezTo>
                <a:cubicBezTo>
                  <a:pt x="35080" y="62208"/>
                  <a:pt x="38422" y="59337"/>
                  <a:pt x="40775" y="59337"/>
                </a:cubicBezTo>
              </a:path>
            </a:pathLst>
          </a:custGeom>
          <a:noFill/>
          <a:ln cap="flat" cmpd="sng" w="19050">
            <a:solidFill>
              <a:srgbClr val="0494CB"/>
            </a:solidFill>
            <a:prstDash val="solid"/>
            <a:round/>
            <a:headEnd len="med" w="med" type="none"/>
            <a:tailEnd len="med" w="med" type="none"/>
          </a:ln>
        </p:spPr>
      </p:sp>
      <p:sp>
        <p:nvSpPr>
          <p:cNvPr id="410" name="Google Shape;410;p75"/>
          <p:cNvSpPr/>
          <p:nvPr/>
        </p:nvSpPr>
        <p:spPr>
          <a:xfrm rot="-5186638">
            <a:off x="2781902" y="217172"/>
            <a:ext cx="588059" cy="2779279"/>
          </a:xfrm>
          <a:custGeom>
            <a:rect b="b" l="l" r="r" t="t"/>
            <a:pathLst>
              <a:path extrusionOk="0" h="60940" w="53442">
                <a:moveTo>
                  <a:pt x="0" y="0"/>
                </a:moveTo>
                <a:cubicBezTo>
                  <a:pt x="18930" y="0"/>
                  <a:pt x="47663" y="3038"/>
                  <a:pt x="52643" y="21301"/>
                </a:cubicBezTo>
                <a:cubicBezTo>
                  <a:pt x="55419" y="31482"/>
                  <a:pt x="50367" y="43964"/>
                  <a:pt x="42905" y="51426"/>
                </a:cubicBezTo>
                <a:cubicBezTo>
                  <a:pt x="40260" y="54071"/>
                  <a:pt x="37732" y="60400"/>
                  <a:pt x="34385" y="58729"/>
                </a:cubicBezTo>
                <a:cubicBezTo>
                  <a:pt x="32426" y="57751"/>
                  <a:pt x="33716" y="52339"/>
                  <a:pt x="35906" y="52339"/>
                </a:cubicBezTo>
                <a:cubicBezTo>
                  <a:pt x="38637" y="52339"/>
                  <a:pt x="32262" y="57977"/>
                  <a:pt x="33776" y="60250"/>
                </a:cubicBezTo>
                <a:cubicBezTo>
                  <a:pt x="35080" y="62208"/>
                  <a:pt x="38422" y="59337"/>
                  <a:pt x="40775" y="59337"/>
                </a:cubicBezTo>
              </a:path>
            </a:pathLst>
          </a:custGeom>
          <a:noFill/>
          <a:ln cap="flat" cmpd="sng" w="19050">
            <a:solidFill>
              <a:srgbClr val="0494CB"/>
            </a:solidFill>
            <a:prstDash val="solid"/>
            <a:round/>
            <a:headEnd len="med" w="med" type="none"/>
            <a:tailEnd len="med" w="med" type="none"/>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4" name="Shape 254"/>
        <p:cNvGrpSpPr/>
        <p:nvPr/>
      </p:nvGrpSpPr>
      <p:grpSpPr>
        <a:xfrm>
          <a:off x="0" y="0"/>
          <a:ext cx="0" cy="0"/>
          <a:chOff x="0" y="0"/>
          <a:chExt cx="0" cy="0"/>
        </a:xfrm>
      </p:grpSpPr>
      <p:pic>
        <p:nvPicPr>
          <p:cNvPr id="255" name="Google Shape;255;p58"/>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56" name="Google Shape;256;p58"/>
          <p:cNvSpPr txBox="1"/>
          <p:nvPr/>
        </p:nvSpPr>
        <p:spPr>
          <a:xfrm>
            <a:off x="417050" y="1100075"/>
            <a:ext cx="8727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2"/>
              </a:buClr>
              <a:buSzPts val="1100"/>
              <a:buFont typeface="Arial"/>
              <a:buNone/>
            </a:pPr>
            <a:r>
              <a:rPr lang="en" sz="1800">
                <a:solidFill>
                  <a:srgbClr val="666666"/>
                </a:solidFill>
                <a:latin typeface="Asap Condensed"/>
                <a:ea typeface="Asap Condensed"/>
                <a:cs typeface="Asap Condensed"/>
                <a:sym typeface="Asap Condensed"/>
              </a:rPr>
              <a:t>Smile into the camera :)</a:t>
            </a:r>
            <a:endParaRPr sz="1800">
              <a:solidFill>
                <a:srgbClr val="666666"/>
              </a:solidFill>
              <a:latin typeface="Asap Condensed"/>
              <a:ea typeface="Asap Condensed"/>
              <a:cs typeface="Asap Condensed"/>
              <a:sym typeface="Asap Condensed"/>
            </a:endParaRPr>
          </a:p>
        </p:txBody>
      </p:sp>
      <p:sp>
        <p:nvSpPr>
          <p:cNvPr id="257" name="Google Shape;257;p58"/>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This meeting will be recorded</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258" name="Google Shape;258;p58"/>
          <p:cNvSpPr/>
          <p:nvPr/>
        </p:nvSpPr>
        <p:spPr>
          <a:xfrm>
            <a:off x="7923750" y="209075"/>
            <a:ext cx="891000" cy="891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414" name="Shape 414"/>
        <p:cNvGrpSpPr/>
        <p:nvPr/>
      </p:nvGrpSpPr>
      <p:grpSpPr>
        <a:xfrm>
          <a:off x="0" y="0"/>
          <a:ext cx="0" cy="0"/>
          <a:chOff x="0" y="0"/>
          <a:chExt cx="0" cy="0"/>
        </a:xfrm>
      </p:grpSpPr>
      <p:pic>
        <p:nvPicPr>
          <p:cNvPr id="415" name="Google Shape;415;p76"/>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16" name="Google Shape;416;p76"/>
          <p:cNvSpPr txBox="1"/>
          <p:nvPr/>
        </p:nvSpPr>
        <p:spPr>
          <a:xfrm>
            <a:off x="1573841" y="4597017"/>
            <a:ext cx="1183500" cy="1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6F0C"/>
                </a:solidFill>
                <a:latin typeface="Asap Condensed"/>
                <a:ea typeface="Asap Condensed"/>
                <a:cs typeface="Asap Condensed"/>
                <a:sym typeface="Asap Condensed"/>
              </a:rPr>
              <a:t>5</a:t>
            </a:r>
            <a:r>
              <a:rPr b="1" lang="en" sz="1800">
                <a:solidFill>
                  <a:srgbClr val="FF6F0C"/>
                </a:solidFill>
                <a:latin typeface="Asap Condensed"/>
                <a:ea typeface="Asap Condensed"/>
                <a:cs typeface="Asap Condensed"/>
                <a:sym typeface="Asap Condensed"/>
              </a:rPr>
              <a:t> clients</a:t>
            </a:r>
            <a:endParaRPr sz="1500">
              <a:solidFill>
                <a:srgbClr val="FF6F0C"/>
              </a:solidFill>
            </a:endParaRPr>
          </a:p>
        </p:txBody>
      </p:sp>
      <p:sp>
        <p:nvSpPr>
          <p:cNvPr id="417" name="Google Shape;417;p76"/>
          <p:cNvSpPr txBox="1"/>
          <p:nvPr/>
        </p:nvSpPr>
        <p:spPr>
          <a:xfrm>
            <a:off x="5942028" y="4597017"/>
            <a:ext cx="1183500" cy="1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6F0C"/>
                </a:solidFill>
                <a:latin typeface="Asap Condensed"/>
                <a:ea typeface="Asap Condensed"/>
                <a:cs typeface="Asap Condensed"/>
                <a:sym typeface="Asap Condensed"/>
              </a:rPr>
              <a:t>13 clients</a:t>
            </a:r>
            <a:endParaRPr sz="1500">
              <a:solidFill>
                <a:srgbClr val="FF6F0C"/>
              </a:solidFill>
            </a:endParaRPr>
          </a:p>
        </p:txBody>
      </p:sp>
      <p:sp>
        <p:nvSpPr>
          <p:cNvPr id="418" name="Google Shape;418;p76"/>
          <p:cNvSpPr txBox="1"/>
          <p:nvPr/>
        </p:nvSpPr>
        <p:spPr>
          <a:xfrm>
            <a:off x="3757934" y="4597017"/>
            <a:ext cx="1183500" cy="1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6F0C"/>
                </a:solidFill>
                <a:latin typeface="Asap Condensed"/>
                <a:ea typeface="Asap Condensed"/>
                <a:cs typeface="Asap Condensed"/>
                <a:sym typeface="Asap Condensed"/>
              </a:rPr>
              <a:t>8</a:t>
            </a:r>
            <a:r>
              <a:rPr b="1" lang="en" sz="1800">
                <a:solidFill>
                  <a:srgbClr val="FF6F0C"/>
                </a:solidFill>
                <a:latin typeface="Asap Condensed"/>
                <a:ea typeface="Asap Condensed"/>
                <a:cs typeface="Asap Condensed"/>
                <a:sym typeface="Asap Condensed"/>
              </a:rPr>
              <a:t> clients</a:t>
            </a:r>
            <a:endParaRPr sz="1500">
              <a:solidFill>
                <a:srgbClr val="FF6F0C"/>
              </a:solidFill>
            </a:endParaRPr>
          </a:p>
        </p:txBody>
      </p:sp>
      <p:sp>
        <p:nvSpPr>
          <p:cNvPr id="419" name="Google Shape;419;p76"/>
          <p:cNvSpPr/>
          <p:nvPr/>
        </p:nvSpPr>
        <p:spPr>
          <a:xfrm>
            <a:off x="1221981" y="2918444"/>
            <a:ext cx="1904400" cy="1632600"/>
          </a:xfrm>
          <a:prstGeom prst="roundRect">
            <a:avLst>
              <a:gd fmla="val 16667" name="adj"/>
            </a:avLst>
          </a:prstGeom>
          <a:noFill/>
          <a:ln cap="flat" cmpd="sng" w="152400">
            <a:solidFill>
              <a:srgbClr val="CFE2F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ASSESS</a:t>
            </a:r>
            <a:endParaRPr b="1" sz="1800">
              <a:solidFill>
                <a:srgbClr val="12B5EA"/>
              </a:solidFill>
              <a:latin typeface="Asap Condensed"/>
              <a:ea typeface="Asap Condensed"/>
              <a:cs typeface="Asap Condensed"/>
              <a:sym typeface="Asap Condensed"/>
            </a:endParaRPr>
          </a:p>
        </p:txBody>
      </p:sp>
      <p:sp>
        <p:nvSpPr>
          <p:cNvPr id="420" name="Google Shape;420;p76"/>
          <p:cNvSpPr/>
          <p:nvPr/>
        </p:nvSpPr>
        <p:spPr>
          <a:xfrm>
            <a:off x="3401847" y="2918444"/>
            <a:ext cx="1904400" cy="1632600"/>
          </a:xfrm>
          <a:prstGeom prst="roundRect">
            <a:avLst>
              <a:gd fmla="val 16667" name="adj"/>
            </a:avLst>
          </a:prstGeom>
          <a:noFill/>
          <a:ln cap="flat" cmpd="sng" w="152400">
            <a:solidFill>
              <a:srgbClr val="12B5E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MATCH</a:t>
            </a:r>
            <a:endParaRPr b="1" sz="1800">
              <a:solidFill>
                <a:srgbClr val="12B5EA"/>
              </a:solidFill>
              <a:latin typeface="Asap Condensed"/>
              <a:ea typeface="Asap Condensed"/>
              <a:cs typeface="Asap Condensed"/>
              <a:sym typeface="Asap Condensed"/>
            </a:endParaRPr>
          </a:p>
        </p:txBody>
      </p:sp>
      <p:sp>
        <p:nvSpPr>
          <p:cNvPr id="421" name="Google Shape;421;p76"/>
          <p:cNvSpPr/>
          <p:nvPr/>
        </p:nvSpPr>
        <p:spPr>
          <a:xfrm>
            <a:off x="5581712" y="2918444"/>
            <a:ext cx="1904400" cy="1632600"/>
          </a:xfrm>
          <a:prstGeom prst="roundRect">
            <a:avLst>
              <a:gd fmla="val 16667" name="adj"/>
            </a:avLst>
          </a:prstGeom>
          <a:noFill/>
          <a:ln cap="flat" cmpd="sng" w="152400">
            <a:solidFill>
              <a:srgbClr val="0494C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NAVIGATE</a:t>
            </a:r>
            <a:endParaRPr b="1" sz="1800">
              <a:solidFill>
                <a:srgbClr val="12B5EA"/>
              </a:solidFill>
              <a:latin typeface="Asap Condensed"/>
              <a:ea typeface="Asap Condensed"/>
              <a:cs typeface="Asap Condensed"/>
              <a:sym typeface="Asap Condensed"/>
            </a:endParaRPr>
          </a:p>
        </p:txBody>
      </p:sp>
      <p:grpSp>
        <p:nvGrpSpPr>
          <p:cNvPr id="422" name="Google Shape;422;p76"/>
          <p:cNvGrpSpPr/>
          <p:nvPr/>
        </p:nvGrpSpPr>
        <p:grpSpPr>
          <a:xfrm>
            <a:off x="479894" y="2903977"/>
            <a:ext cx="488468" cy="1661507"/>
            <a:chOff x="307275" y="1080100"/>
            <a:chExt cx="367407" cy="3090600"/>
          </a:xfrm>
        </p:grpSpPr>
        <p:sp>
          <p:nvSpPr>
            <p:cNvPr id="423" name="Google Shape;423;p76"/>
            <p:cNvSpPr/>
            <p:nvPr/>
          </p:nvSpPr>
          <p:spPr>
            <a:xfrm>
              <a:off x="307275" y="1080100"/>
              <a:ext cx="359400" cy="3090600"/>
            </a:xfrm>
            <a:prstGeom prst="roundRect">
              <a:avLst>
                <a:gd fmla="val 16667" name="adj"/>
              </a:avLst>
            </a:prstGeom>
            <a:solidFill>
              <a:srgbClr val="CFE2F3"/>
            </a:solidFill>
            <a:ln cap="flat" cmpd="sng" w="7620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Lato"/>
                <a:ea typeface="Lato"/>
                <a:cs typeface="Lato"/>
                <a:sym typeface="Lato"/>
              </a:endParaRPr>
            </a:p>
          </p:txBody>
        </p:sp>
        <p:sp>
          <p:nvSpPr>
            <p:cNvPr id="424" name="Google Shape;424;p76"/>
            <p:cNvSpPr txBox="1"/>
            <p:nvPr/>
          </p:nvSpPr>
          <p:spPr>
            <a:xfrm rot="5400000">
              <a:off x="-511068" y="2778431"/>
              <a:ext cx="2149200" cy="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sap Condensed"/>
                  <a:ea typeface="Asap Condensed"/>
                  <a:cs typeface="Asap Condensed"/>
                  <a:sym typeface="Asap Condensed"/>
                </a:rPr>
                <a:t>IDENTIFY</a:t>
              </a:r>
              <a:endParaRPr b="1" sz="1800">
                <a:solidFill>
                  <a:srgbClr val="FFFFFF"/>
                </a:solidFill>
                <a:latin typeface="Asap Condensed"/>
                <a:ea typeface="Asap Condensed"/>
                <a:cs typeface="Asap Condensed"/>
                <a:sym typeface="Asap Condensed"/>
              </a:endParaRPr>
            </a:p>
          </p:txBody>
        </p:sp>
      </p:grpSp>
      <p:grpSp>
        <p:nvGrpSpPr>
          <p:cNvPr id="425" name="Google Shape;425;p76"/>
          <p:cNvGrpSpPr/>
          <p:nvPr/>
        </p:nvGrpSpPr>
        <p:grpSpPr>
          <a:xfrm>
            <a:off x="7729236" y="2903926"/>
            <a:ext cx="352843" cy="1759479"/>
            <a:chOff x="8286498" y="1080100"/>
            <a:chExt cx="407346" cy="3090600"/>
          </a:xfrm>
        </p:grpSpPr>
        <p:sp>
          <p:nvSpPr>
            <p:cNvPr id="426" name="Google Shape;426;p76"/>
            <p:cNvSpPr/>
            <p:nvPr/>
          </p:nvSpPr>
          <p:spPr>
            <a:xfrm>
              <a:off x="8286498" y="1080100"/>
              <a:ext cx="359400" cy="3090600"/>
            </a:xfrm>
            <a:prstGeom prst="roundRect">
              <a:avLst>
                <a:gd fmla="val 16667" name="adj"/>
              </a:avLst>
            </a:prstGeom>
            <a:solidFill>
              <a:srgbClr val="0494CB"/>
            </a:solidFill>
            <a:ln cap="flat" cmpd="sng" w="762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Lato"/>
                <a:ea typeface="Lato"/>
                <a:cs typeface="Lato"/>
                <a:sym typeface="Lato"/>
              </a:endParaRPr>
            </a:p>
          </p:txBody>
        </p:sp>
        <p:sp>
          <p:nvSpPr>
            <p:cNvPr id="427" name="Google Shape;427;p76"/>
            <p:cNvSpPr txBox="1"/>
            <p:nvPr/>
          </p:nvSpPr>
          <p:spPr>
            <a:xfrm rot="5400000">
              <a:off x="7772244" y="2514241"/>
              <a:ext cx="1620900" cy="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sap Condensed"/>
                  <a:ea typeface="Asap Condensed"/>
                  <a:cs typeface="Asap Condensed"/>
                  <a:sym typeface="Asap Condensed"/>
                </a:rPr>
                <a:t>MOVE IN</a:t>
              </a:r>
              <a:endParaRPr b="1" sz="1800">
                <a:solidFill>
                  <a:srgbClr val="FFFFFF"/>
                </a:solidFill>
                <a:latin typeface="Asap Condensed"/>
                <a:ea typeface="Asap Condensed"/>
                <a:cs typeface="Asap Condensed"/>
                <a:sym typeface="Asap Condensed"/>
              </a:endParaRPr>
            </a:p>
          </p:txBody>
        </p:sp>
      </p:grpSp>
      <p:sp>
        <p:nvSpPr>
          <p:cNvPr id="428" name="Google Shape;428;p76"/>
          <p:cNvSpPr txBox="1"/>
          <p:nvPr/>
        </p:nvSpPr>
        <p:spPr>
          <a:xfrm>
            <a:off x="1391144" y="3495267"/>
            <a:ext cx="17442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666666"/>
                </a:solidFill>
                <a:latin typeface="Asap Condensed"/>
                <a:ea typeface="Asap Condensed"/>
                <a:cs typeface="Asap Condensed"/>
                <a:sym typeface="Asap Condensed"/>
              </a:rPr>
              <a:t>To advance </a:t>
            </a:r>
            <a:r>
              <a:rPr i="1" lang="en" sz="1200">
                <a:solidFill>
                  <a:srgbClr val="666666"/>
                </a:solidFill>
                <a:latin typeface="Asap Condensed"/>
                <a:ea typeface="Asap Condensed"/>
                <a:cs typeface="Asap Condensed"/>
                <a:sym typeface="Asap Condensed"/>
              </a:rPr>
              <a:t>clients</a:t>
            </a:r>
            <a:r>
              <a:rPr i="1" lang="en" sz="1200">
                <a:solidFill>
                  <a:srgbClr val="666666"/>
                </a:solidFill>
                <a:latin typeface="Asap Condensed"/>
                <a:ea typeface="Asap Condensed"/>
                <a:cs typeface="Asap Condensed"/>
                <a:sym typeface="Asap Condensed"/>
              </a:rPr>
              <a:t> to</a:t>
            </a:r>
            <a:br>
              <a:rPr i="1" lang="en" sz="1200">
                <a:solidFill>
                  <a:srgbClr val="666666"/>
                </a:solidFill>
                <a:latin typeface="Asap Condensed"/>
                <a:ea typeface="Asap Condensed"/>
                <a:cs typeface="Asap Condensed"/>
                <a:sym typeface="Asap Condensed"/>
              </a:rPr>
            </a:br>
            <a:r>
              <a:rPr i="1" lang="en" sz="1200">
                <a:solidFill>
                  <a:srgbClr val="666666"/>
                </a:solidFill>
                <a:latin typeface="Asap Condensed"/>
                <a:ea typeface="Asap Condensed"/>
                <a:cs typeface="Asap Condensed"/>
                <a:sym typeface="Asap Condensed"/>
              </a:rPr>
              <a:t>the next bucket:</a:t>
            </a:r>
            <a:endParaRPr i="1" sz="1200">
              <a:solidFill>
                <a:srgbClr val="666666"/>
              </a:solidFill>
              <a:latin typeface="Asap Condensed"/>
              <a:ea typeface="Asap Condensed"/>
              <a:cs typeface="Asap Condensed"/>
              <a:sym typeface="Asap Condensed"/>
            </a:endParaRPr>
          </a:p>
          <a:p>
            <a:pPr indent="-304800" lvl="0" marL="457200" rtl="0" algn="l">
              <a:spcBef>
                <a:spcPts val="1000"/>
              </a:spcBef>
              <a:spcAft>
                <a:spcPts val="0"/>
              </a:spcAft>
              <a:buClr>
                <a:srgbClr val="666666"/>
              </a:buClr>
              <a:buSzPts val="1200"/>
              <a:buFont typeface="Asap Condensed"/>
              <a:buChar char="❏"/>
            </a:pPr>
            <a:r>
              <a:rPr lang="en" sz="1200">
                <a:solidFill>
                  <a:srgbClr val="666666"/>
                </a:solidFill>
                <a:latin typeface="Asap Condensed"/>
                <a:ea typeface="Asap Condensed"/>
                <a:cs typeface="Asap Condensed"/>
                <a:sym typeface="Asap Condensed"/>
              </a:rPr>
              <a:t>Complete assessment</a:t>
            </a:r>
            <a:endParaRPr sz="1300"/>
          </a:p>
        </p:txBody>
      </p:sp>
      <p:sp>
        <p:nvSpPr>
          <p:cNvPr id="429" name="Google Shape;429;p76"/>
          <p:cNvSpPr txBox="1"/>
          <p:nvPr/>
        </p:nvSpPr>
        <p:spPr>
          <a:xfrm>
            <a:off x="3486417" y="3394555"/>
            <a:ext cx="17442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rgbClr val="666666"/>
                </a:solidFill>
                <a:latin typeface="Asap Condensed"/>
                <a:ea typeface="Asap Condensed"/>
                <a:cs typeface="Asap Condensed"/>
                <a:sym typeface="Asap Condensed"/>
              </a:rPr>
              <a:t>T</a:t>
            </a:r>
            <a:r>
              <a:rPr i="1" lang="en" sz="1100">
                <a:solidFill>
                  <a:srgbClr val="666666"/>
                </a:solidFill>
                <a:latin typeface="Asap Condensed"/>
                <a:ea typeface="Asap Condensed"/>
                <a:cs typeface="Asap Condensed"/>
                <a:sym typeface="Asap Condensed"/>
              </a:rPr>
              <a:t>o advance clients to</a:t>
            </a:r>
            <a:br>
              <a:rPr i="1" lang="en" sz="1100">
                <a:solidFill>
                  <a:srgbClr val="666666"/>
                </a:solidFill>
                <a:latin typeface="Asap Condensed"/>
                <a:ea typeface="Asap Condensed"/>
                <a:cs typeface="Asap Condensed"/>
                <a:sym typeface="Asap Condensed"/>
              </a:rPr>
            </a:br>
            <a:r>
              <a:rPr i="1" lang="en" sz="1100">
                <a:solidFill>
                  <a:srgbClr val="666666"/>
                </a:solidFill>
                <a:latin typeface="Asap Condensed"/>
                <a:ea typeface="Asap Condensed"/>
                <a:cs typeface="Asap Condensed"/>
                <a:sym typeface="Asap Condensed"/>
              </a:rPr>
              <a:t>the next bucket:</a:t>
            </a:r>
            <a:endParaRPr i="1" sz="1100">
              <a:solidFill>
                <a:srgbClr val="666666"/>
              </a:solidFill>
              <a:latin typeface="Asap Condensed"/>
              <a:ea typeface="Asap Condensed"/>
              <a:cs typeface="Asap Condensed"/>
              <a:sym typeface="Asap Condensed"/>
            </a:endParaRPr>
          </a:p>
          <a:p>
            <a:pPr indent="-298450" lvl="0" marL="457200" rtl="0" algn="l">
              <a:spcBef>
                <a:spcPts val="1000"/>
              </a:spcBef>
              <a:spcAft>
                <a:spcPts val="0"/>
              </a:spcAft>
              <a:buClr>
                <a:srgbClr val="666666"/>
              </a:buClr>
              <a:buSzPts val="1100"/>
              <a:buFont typeface="Asap Condensed"/>
              <a:buChar char="❏"/>
            </a:pPr>
            <a:r>
              <a:rPr lang="en" sz="1100">
                <a:solidFill>
                  <a:srgbClr val="666666"/>
                </a:solidFill>
                <a:latin typeface="Asap Condensed"/>
                <a:ea typeface="Asap Condensed"/>
                <a:cs typeface="Asap Condensed"/>
                <a:sym typeface="Asap Condensed"/>
              </a:rPr>
              <a:t>Match to resource, program, or housing plan</a:t>
            </a:r>
            <a:endParaRPr sz="1200"/>
          </a:p>
        </p:txBody>
      </p:sp>
      <p:sp>
        <p:nvSpPr>
          <p:cNvPr id="430" name="Google Shape;430;p76"/>
          <p:cNvSpPr txBox="1"/>
          <p:nvPr/>
        </p:nvSpPr>
        <p:spPr>
          <a:xfrm>
            <a:off x="5661802" y="3452043"/>
            <a:ext cx="17442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666666"/>
                </a:solidFill>
                <a:latin typeface="Asap Condensed"/>
                <a:ea typeface="Asap Condensed"/>
                <a:cs typeface="Asap Condensed"/>
                <a:sym typeface="Asap Condensed"/>
              </a:rPr>
              <a:t>To advance clients to</a:t>
            </a:r>
            <a:br>
              <a:rPr i="1" lang="en" sz="1200">
                <a:solidFill>
                  <a:srgbClr val="666666"/>
                </a:solidFill>
                <a:latin typeface="Asap Condensed"/>
                <a:ea typeface="Asap Condensed"/>
                <a:cs typeface="Asap Condensed"/>
                <a:sym typeface="Asap Condensed"/>
              </a:rPr>
            </a:br>
            <a:r>
              <a:rPr i="1" lang="en" sz="1200">
                <a:solidFill>
                  <a:srgbClr val="666666"/>
                </a:solidFill>
                <a:latin typeface="Asap Condensed"/>
                <a:ea typeface="Asap Condensed"/>
                <a:cs typeface="Asap Condensed"/>
                <a:sym typeface="Asap Condensed"/>
              </a:rPr>
              <a:t>the next bucket:</a:t>
            </a:r>
            <a:endParaRPr i="1" sz="1200">
              <a:solidFill>
                <a:srgbClr val="666666"/>
              </a:solidFill>
              <a:latin typeface="Asap Condensed"/>
              <a:ea typeface="Asap Condensed"/>
              <a:cs typeface="Asap Condensed"/>
              <a:sym typeface="Asap Condensed"/>
            </a:endParaRPr>
          </a:p>
          <a:p>
            <a:pPr indent="-304800" lvl="0" marL="457200" rtl="0" algn="l">
              <a:spcBef>
                <a:spcPts val="1000"/>
              </a:spcBef>
              <a:spcAft>
                <a:spcPts val="0"/>
              </a:spcAft>
              <a:buClr>
                <a:srgbClr val="666666"/>
              </a:buClr>
              <a:buSzPts val="1200"/>
              <a:buFont typeface="Asap Condensed"/>
              <a:buChar char="❏"/>
            </a:pPr>
            <a:r>
              <a:rPr lang="en" sz="1200">
                <a:solidFill>
                  <a:srgbClr val="666666"/>
                </a:solidFill>
                <a:latin typeface="Asap Condensed"/>
                <a:ea typeface="Asap Condensed"/>
                <a:cs typeface="Asap Condensed"/>
                <a:sym typeface="Asap Condensed"/>
              </a:rPr>
              <a:t>Locate housing and get moved in</a:t>
            </a:r>
            <a:endParaRPr sz="1300"/>
          </a:p>
        </p:txBody>
      </p:sp>
      <p:sp>
        <p:nvSpPr>
          <p:cNvPr id="431" name="Google Shape;431;p76"/>
          <p:cNvSpPr txBox="1"/>
          <p:nvPr>
            <p:ph type="title"/>
          </p:nvPr>
        </p:nvSpPr>
        <p:spPr>
          <a:xfrm>
            <a:off x="223725" y="-12"/>
            <a:ext cx="8485500" cy="89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How to Implement for long stayers</a:t>
            </a:r>
            <a:endParaRPr b="1" sz="4000">
              <a:solidFill>
                <a:srgbClr val="12B5EA"/>
              </a:solidFill>
              <a:highlight>
                <a:srgbClr val="12B5EA"/>
              </a:highlight>
              <a:latin typeface="Asap Condensed"/>
              <a:ea typeface="Asap Condensed"/>
              <a:cs typeface="Asap Condensed"/>
              <a:sym typeface="Asap Condensed"/>
            </a:endParaRPr>
          </a:p>
        </p:txBody>
      </p:sp>
      <p:cxnSp>
        <p:nvCxnSpPr>
          <p:cNvPr id="432" name="Google Shape;432;p76"/>
          <p:cNvCxnSpPr/>
          <p:nvPr/>
        </p:nvCxnSpPr>
        <p:spPr>
          <a:xfrm flipH="1" rot="10800000">
            <a:off x="529125" y="1481425"/>
            <a:ext cx="5541900" cy="44400"/>
          </a:xfrm>
          <a:prstGeom prst="straightConnector1">
            <a:avLst/>
          </a:prstGeom>
          <a:noFill/>
          <a:ln cap="flat" cmpd="sng" w="38100">
            <a:solidFill>
              <a:schemeClr val="dk1"/>
            </a:solidFill>
            <a:prstDash val="solid"/>
            <a:round/>
            <a:headEnd len="med" w="med" type="none"/>
            <a:tailEnd len="med" w="med" type="none"/>
          </a:ln>
        </p:spPr>
      </p:cxnSp>
      <p:cxnSp>
        <p:nvCxnSpPr>
          <p:cNvPr id="433" name="Google Shape;433;p76"/>
          <p:cNvCxnSpPr/>
          <p:nvPr/>
        </p:nvCxnSpPr>
        <p:spPr>
          <a:xfrm>
            <a:off x="6071000" y="1481375"/>
            <a:ext cx="1415100" cy="0"/>
          </a:xfrm>
          <a:prstGeom prst="straightConnector1">
            <a:avLst/>
          </a:prstGeom>
          <a:noFill/>
          <a:ln cap="flat" cmpd="sng" w="38100">
            <a:solidFill>
              <a:srgbClr val="12B5EA"/>
            </a:solidFill>
            <a:prstDash val="solid"/>
            <a:round/>
            <a:headEnd len="med" w="med" type="none"/>
            <a:tailEnd len="med" w="med" type="none"/>
          </a:ln>
        </p:spPr>
      </p:cxnSp>
      <p:sp>
        <p:nvSpPr>
          <p:cNvPr id="434" name="Google Shape;434;p76"/>
          <p:cNvSpPr/>
          <p:nvPr/>
        </p:nvSpPr>
        <p:spPr>
          <a:xfrm rot="5394052">
            <a:off x="3876643" y="-2199601"/>
            <a:ext cx="173400" cy="6859200"/>
          </a:xfrm>
          <a:prstGeom prst="leftBrace">
            <a:avLst>
              <a:gd fmla="val 50000" name="adj1"/>
              <a:gd fmla="val 49746"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435" name="Google Shape;435;p76"/>
          <p:cNvSpPr txBox="1"/>
          <p:nvPr/>
        </p:nvSpPr>
        <p:spPr>
          <a:xfrm>
            <a:off x="3401850" y="812125"/>
            <a:ext cx="141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12B5EA"/>
                </a:solidFill>
                <a:latin typeface="Asap Condensed"/>
                <a:ea typeface="Asap Condensed"/>
                <a:cs typeface="Asap Condensed"/>
                <a:sym typeface="Asap Condensed"/>
              </a:rPr>
              <a:t>By Name List</a:t>
            </a:r>
            <a:endParaRPr b="1" sz="1500">
              <a:solidFill>
                <a:srgbClr val="12B5EA"/>
              </a:solidFill>
              <a:latin typeface="Asap Condensed"/>
              <a:ea typeface="Asap Condensed"/>
              <a:cs typeface="Asap Condensed"/>
              <a:sym typeface="Asap Condensed"/>
            </a:endParaRPr>
          </a:p>
        </p:txBody>
      </p:sp>
      <p:sp>
        <p:nvSpPr>
          <p:cNvPr id="436" name="Google Shape;436;p76"/>
          <p:cNvSpPr/>
          <p:nvPr/>
        </p:nvSpPr>
        <p:spPr>
          <a:xfrm rot="5400000">
            <a:off x="6680150" y="1076700"/>
            <a:ext cx="196800" cy="1181400"/>
          </a:xfrm>
          <a:prstGeom prst="rightBrace">
            <a:avLst>
              <a:gd fmla="val 50000" name="adj1"/>
              <a:gd fmla="val 5000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6"/>
          <p:cNvSpPr txBox="1"/>
          <p:nvPr/>
        </p:nvSpPr>
        <p:spPr>
          <a:xfrm>
            <a:off x="6187850" y="1705325"/>
            <a:ext cx="1744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Asap Condensed"/>
                <a:ea typeface="Asap Condensed"/>
                <a:cs typeface="Asap Condensed"/>
                <a:sym typeface="Asap Condensed"/>
              </a:rPr>
              <a:t> </a:t>
            </a:r>
            <a:r>
              <a:rPr b="1" lang="en" sz="1500">
                <a:solidFill>
                  <a:schemeClr val="dk2"/>
                </a:solidFill>
                <a:latin typeface="Asap Condensed"/>
                <a:ea typeface="Asap Condensed"/>
                <a:cs typeface="Asap Condensed"/>
                <a:sym typeface="Asap Condensed"/>
              </a:rPr>
              <a:t>26 </a:t>
            </a:r>
            <a:r>
              <a:rPr b="1" lang="en" sz="1500">
                <a:solidFill>
                  <a:srgbClr val="12B5EA"/>
                </a:solidFill>
                <a:latin typeface="Asap Condensed"/>
                <a:ea typeface="Asap Condensed"/>
                <a:cs typeface="Asap Condensed"/>
                <a:sym typeface="Asap Condensed"/>
              </a:rPr>
              <a:t>Long Term Stayers</a:t>
            </a:r>
            <a:endParaRPr b="1" sz="1500">
              <a:solidFill>
                <a:srgbClr val="12B5EA"/>
              </a:solidFill>
              <a:latin typeface="Asap Condensed"/>
              <a:ea typeface="Asap Condensed"/>
              <a:cs typeface="Asap Condensed"/>
              <a:sym typeface="Asap Condensed"/>
            </a:endParaRPr>
          </a:p>
        </p:txBody>
      </p:sp>
      <p:cxnSp>
        <p:nvCxnSpPr>
          <p:cNvPr id="438" name="Google Shape;438;p76"/>
          <p:cNvCxnSpPr>
            <a:stCxn id="437" idx="1"/>
          </p:cNvCxnSpPr>
          <p:nvPr/>
        </p:nvCxnSpPr>
        <p:spPr>
          <a:xfrm flipH="1">
            <a:off x="3162350" y="1913075"/>
            <a:ext cx="3025500" cy="605400"/>
          </a:xfrm>
          <a:prstGeom prst="straightConnector1">
            <a:avLst/>
          </a:prstGeom>
          <a:noFill/>
          <a:ln cap="flat" cmpd="sng" w="9525">
            <a:solidFill>
              <a:schemeClr val="dk2"/>
            </a:solidFill>
            <a:prstDash val="solid"/>
            <a:round/>
            <a:headEnd len="med" w="med" type="none"/>
            <a:tailEnd len="med" w="med" type="triangle"/>
          </a:ln>
        </p:spPr>
      </p:cxnSp>
      <p:cxnSp>
        <p:nvCxnSpPr>
          <p:cNvPr id="439" name="Google Shape;439;p76"/>
          <p:cNvCxnSpPr>
            <a:stCxn id="437" idx="1"/>
          </p:cNvCxnSpPr>
          <p:nvPr/>
        </p:nvCxnSpPr>
        <p:spPr>
          <a:xfrm flipH="1">
            <a:off x="5364950" y="1913075"/>
            <a:ext cx="822900" cy="630000"/>
          </a:xfrm>
          <a:prstGeom prst="straightConnector1">
            <a:avLst/>
          </a:prstGeom>
          <a:noFill/>
          <a:ln cap="flat" cmpd="sng" w="9525">
            <a:solidFill>
              <a:schemeClr val="dk2"/>
            </a:solidFill>
            <a:prstDash val="solid"/>
            <a:round/>
            <a:headEnd len="med" w="med" type="none"/>
            <a:tailEnd len="med" w="med" type="triangle"/>
          </a:ln>
        </p:spPr>
      </p:cxnSp>
      <p:cxnSp>
        <p:nvCxnSpPr>
          <p:cNvPr id="440" name="Google Shape;440;p76"/>
          <p:cNvCxnSpPr>
            <a:stCxn id="437" idx="1"/>
          </p:cNvCxnSpPr>
          <p:nvPr/>
        </p:nvCxnSpPr>
        <p:spPr>
          <a:xfrm>
            <a:off x="6187850" y="1913075"/>
            <a:ext cx="297000" cy="642300"/>
          </a:xfrm>
          <a:prstGeom prst="straightConnector1">
            <a:avLst/>
          </a:prstGeom>
          <a:noFill/>
          <a:ln cap="flat" cmpd="sng" w="9525">
            <a:solidFill>
              <a:schemeClr val="dk2"/>
            </a:solidFill>
            <a:prstDash val="solid"/>
            <a:round/>
            <a:headEnd len="med" w="med" type="none"/>
            <a:tailEnd len="med" w="med" type="triangle"/>
          </a:ln>
        </p:spPr>
      </p:cxnSp>
      <p:sp>
        <p:nvSpPr>
          <p:cNvPr id="441" name="Google Shape;441;p76"/>
          <p:cNvSpPr txBox="1"/>
          <p:nvPr/>
        </p:nvSpPr>
        <p:spPr>
          <a:xfrm>
            <a:off x="5833300" y="2509475"/>
            <a:ext cx="1517700" cy="1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6F0C"/>
                </a:solidFill>
                <a:latin typeface="Asap Condensed"/>
                <a:ea typeface="Asap Condensed"/>
                <a:cs typeface="Asap Condensed"/>
                <a:sym typeface="Asap Condensed"/>
              </a:rPr>
              <a:t>Bucket lead</a:t>
            </a:r>
            <a:endParaRPr sz="1500">
              <a:solidFill>
                <a:srgbClr val="FF6F0C"/>
              </a:solidFill>
            </a:endParaRPr>
          </a:p>
        </p:txBody>
      </p:sp>
      <p:sp>
        <p:nvSpPr>
          <p:cNvPr id="442" name="Google Shape;442;p76"/>
          <p:cNvSpPr txBox="1"/>
          <p:nvPr/>
        </p:nvSpPr>
        <p:spPr>
          <a:xfrm>
            <a:off x="3594375" y="2472300"/>
            <a:ext cx="1517700" cy="1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6F0C"/>
                </a:solidFill>
                <a:latin typeface="Asap Condensed"/>
                <a:ea typeface="Asap Condensed"/>
                <a:cs typeface="Asap Condensed"/>
                <a:sym typeface="Asap Condensed"/>
              </a:rPr>
              <a:t>Bucket lead</a:t>
            </a:r>
            <a:endParaRPr sz="1500">
              <a:solidFill>
                <a:srgbClr val="FF6F0C"/>
              </a:solidFill>
            </a:endParaRPr>
          </a:p>
        </p:txBody>
      </p:sp>
      <p:sp>
        <p:nvSpPr>
          <p:cNvPr id="443" name="Google Shape;443;p76"/>
          <p:cNvSpPr txBox="1"/>
          <p:nvPr/>
        </p:nvSpPr>
        <p:spPr>
          <a:xfrm>
            <a:off x="1458050" y="2483125"/>
            <a:ext cx="1415100" cy="34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6F0C"/>
                </a:solidFill>
                <a:latin typeface="Asap Condensed"/>
                <a:ea typeface="Asap Condensed"/>
                <a:cs typeface="Asap Condensed"/>
                <a:sym typeface="Asap Condensed"/>
              </a:rPr>
              <a:t>Bucket Lead</a:t>
            </a:r>
            <a:endParaRPr sz="1500">
              <a:solidFill>
                <a:srgbClr val="FF6F0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447" name="Shape 447"/>
        <p:cNvGrpSpPr/>
        <p:nvPr/>
      </p:nvGrpSpPr>
      <p:grpSpPr>
        <a:xfrm>
          <a:off x="0" y="0"/>
          <a:ext cx="0" cy="0"/>
          <a:chOff x="0" y="0"/>
          <a:chExt cx="0" cy="0"/>
        </a:xfrm>
      </p:grpSpPr>
      <p:pic>
        <p:nvPicPr>
          <p:cNvPr id="448" name="Google Shape;448;p7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49" name="Google Shape;449;p77"/>
          <p:cNvSpPr txBox="1"/>
          <p:nvPr>
            <p:ph type="title"/>
          </p:nvPr>
        </p:nvSpPr>
        <p:spPr>
          <a:xfrm>
            <a:off x="182825" y="130650"/>
            <a:ext cx="8873100" cy="89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highlight>
                  <a:srgbClr val="12B5EA"/>
                </a:highlight>
                <a:latin typeface="Asap Condensed"/>
                <a:ea typeface="Asap Condensed"/>
                <a:cs typeface="Asap Condensed"/>
                <a:sym typeface="Asap Condensed"/>
              </a:rPr>
              <a:t>What are your biggest and smallest buckets?</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450" name="Google Shape;450;p77"/>
          <p:cNvSpPr/>
          <p:nvPr/>
        </p:nvSpPr>
        <p:spPr>
          <a:xfrm>
            <a:off x="919388" y="1106975"/>
            <a:ext cx="2224200" cy="3036900"/>
          </a:xfrm>
          <a:prstGeom prst="roundRect">
            <a:avLst>
              <a:gd fmla="val 16667" name="adj"/>
            </a:avLst>
          </a:prstGeom>
          <a:noFill/>
          <a:ln cap="flat" cmpd="sng" w="152400">
            <a:solidFill>
              <a:srgbClr val="CFE2F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ASSESS</a:t>
            </a:r>
            <a:endParaRPr b="1" sz="3000">
              <a:solidFill>
                <a:srgbClr val="12B5EA"/>
              </a:solidFill>
              <a:latin typeface="Asap Condensed"/>
              <a:ea typeface="Asap Condensed"/>
              <a:cs typeface="Asap Condensed"/>
              <a:sym typeface="Asap Condensed"/>
            </a:endParaRPr>
          </a:p>
          <a:p>
            <a:pPr indent="0" lvl="0" marL="0" rtl="0" algn="l">
              <a:spcBef>
                <a:spcPts val="0"/>
              </a:spcBef>
              <a:spcAft>
                <a:spcPts val="0"/>
              </a:spcAft>
              <a:buNone/>
            </a:pPr>
            <a:r>
              <a:t/>
            </a:r>
            <a:endParaRPr b="1" sz="3000">
              <a:solidFill>
                <a:srgbClr val="12B5EA"/>
              </a:solidFill>
              <a:latin typeface="Asap Condensed"/>
              <a:ea typeface="Asap Condensed"/>
              <a:cs typeface="Asap Condensed"/>
              <a:sym typeface="Asap Condensed"/>
            </a:endParaRPr>
          </a:p>
          <a:p>
            <a:pPr indent="0" lvl="0" marL="0" rtl="0" algn="ctr">
              <a:spcBef>
                <a:spcPts val="0"/>
              </a:spcBef>
              <a:spcAft>
                <a:spcPts val="0"/>
              </a:spcAft>
              <a:buNone/>
            </a:pPr>
            <a:r>
              <a:rPr b="1" lang="en" sz="4300">
                <a:solidFill>
                  <a:schemeClr val="dk1"/>
                </a:solidFill>
                <a:latin typeface="Asap Condensed"/>
                <a:ea typeface="Asap Condensed"/>
                <a:cs typeface="Asap Condensed"/>
                <a:sym typeface="Asap Condensed"/>
              </a:rPr>
              <a:t>?</a:t>
            </a:r>
            <a:endParaRPr b="1" sz="4300">
              <a:solidFill>
                <a:schemeClr val="dk1"/>
              </a:solidFill>
              <a:latin typeface="Asap Condensed"/>
              <a:ea typeface="Asap Condensed"/>
              <a:cs typeface="Asap Condensed"/>
              <a:sym typeface="Asap Condensed"/>
            </a:endParaRPr>
          </a:p>
        </p:txBody>
      </p:sp>
      <p:sp>
        <p:nvSpPr>
          <p:cNvPr id="451" name="Google Shape;451;p77"/>
          <p:cNvSpPr/>
          <p:nvPr/>
        </p:nvSpPr>
        <p:spPr>
          <a:xfrm>
            <a:off x="3465100" y="1106975"/>
            <a:ext cx="2224200" cy="3036900"/>
          </a:xfrm>
          <a:prstGeom prst="roundRect">
            <a:avLst>
              <a:gd fmla="val 16667" name="adj"/>
            </a:avLst>
          </a:prstGeom>
          <a:noFill/>
          <a:ln cap="flat" cmpd="sng" w="152400">
            <a:solidFill>
              <a:srgbClr val="12B5E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MATCH</a:t>
            </a:r>
            <a:endParaRPr b="1" sz="3000">
              <a:solidFill>
                <a:srgbClr val="12B5EA"/>
              </a:solidFill>
              <a:latin typeface="Asap Condensed"/>
              <a:ea typeface="Asap Condensed"/>
              <a:cs typeface="Asap Condensed"/>
              <a:sym typeface="Asap Condensed"/>
            </a:endParaRPr>
          </a:p>
          <a:p>
            <a:pPr indent="0" lvl="0" marL="0" rtl="0" algn="l">
              <a:spcBef>
                <a:spcPts val="0"/>
              </a:spcBef>
              <a:spcAft>
                <a:spcPts val="0"/>
              </a:spcAft>
              <a:buNone/>
            </a:pPr>
            <a:r>
              <a:t/>
            </a:r>
            <a:endParaRPr b="1" sz="3000">
              <a:solidFill>
                <a:srgbClr val="12B5EA"/>
              </a:solidFill>
              <a:latin typeface="Asap Condensed"/>
              <a:ea typeface="Asap Condensed"/>
              <a:cs typeface="Asap Condensed"/>
              <a:sym typeface="Asap Condensed"/>
            </a:endParaRPr>
          </a:p>
          <a:p>
            <a:pPr indent="0" lvl="0" marL="0" rtl="0" algn="ctr">
              <a:spcBef>
                <a:spcPts val="0"/>
              </a:spcBef>
              <a:spcAft>
                <a:spcPts val="0"/>
              </a:spcAft>
              <a:buClr>
                <a:schemeClr val="dk2"/>
              </a:buClr>
              <a:buSzPts val="1100"/>
              <a:buFont typeface="Arial"/>
              <a:buNone/>
            </a:pPr>
            <a:r>
              <a:rPr b="1" lang="en" sz="4300">
                <a:solidFill>
                  <a:schemeClr val="dk1"/>
                </a:solidFill>
                <a:latin typeface="Asap Condensed"/>
                <a:ea typeface="Asap Condensed"/>
                <a:cs typeface="Asap Condensed"/>
                <a:sym typeface="Asap Condensed"/>
              </a:rPr>
              <a:t>?</a:t>
            </a:r>
            <a:endParaRPr b="1" sz="3000">
              <a:solidFill>
                <a:srgbClr val="12B5EA"/>
              </a:solidFill>
              <a:latin typeface="Asap Condensed"/>
              <a:ea typeface="Asap Condensed"/>
              <a:cs typeface="Asap Condensed"/>
              <a:sym typeface="Asap Condensed"/>
            </a:endParaRPr>
          </a:p>
        </p:txBody>
      </p:sp>
      <p:sp>
        <p:nvSpPr>
          <p:cNvPr id="452" name="Google Shape;452;p77"/>
          <p:cNvSpPr/>
          <p:nvPr/>
        </p:nvSpPr>
        <p:spPr>
          <a:xfrm>
            <a:off x="6010813" y="1106975"/>
            <a:ext cx="2224200" cy="3036900"/>
          </a:xfrm>
          <a:prstGeom prst="roundRect">
            <a:avLst>
              <a:gd fmla="val 16667" name="adj"/>
            </a:avLst>
          </a:prstGeom>
          <a:noFill/>
          <a:ln cap="flat" cmpd="sng" w="152400">
            <a:solidFill>
              <a:srgbClr val="0494C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2B5EA"/>
                </a:solidFill>
                <a:latin typeface="Asap Condensed"/>
                <a:ea typeface="Asap Condensed"/>
                <a:cs typeface="Asap Condensed"/>
                <a:sym typeface="Asap Condensed"/>
              </a:rPr>
              <a:t>NAVIGATE</a:t>
            </a:r>
            <a:endParaRPr b="1" sz="3000">
              <a:solidFill>
                <a:srgbClr val="12B5EA"/>
              </a:solidFill>
              <a:latin typeface="Asap Condensed"/>
              <a:ea typeface="Asap Condensed"/>
              <a:cs typeface="Asap Condensed"/>
              <a:sym typeface="Asap Condensed"/>
            </a:endParaRPr>
          </a:p>
          <a:p>
            <a:pPr indent="0" lvl="0" marL="0" rtl="0" algn="ctr">
              <a:spcBef>
                <a:spcPts val="0"/>
              </a:spcBef>
              <a:spcAft>
                <a:spcPts val="0"/>
              </a:spcAft>
              <a:buNone/>
            </a:pPr>
            <a:r>
              <a:t/>
            </a:r>
            <a:endParaRPr b="1" sz="3000">
              <a:solidFill>
                <a:srgbClr val="12B5EA"/>
              </a:solidFill>
              <a:latin typeface="Asap Condensed"/>
              <a:ea typeface="Asap Condensed"/>
              <a:cs typeface="Asap Condensed"/>
              <a:sym typeface="Asap Condensed"/>
            </a:endParaRPr>
          </a:p>
          <a:p>
            <a:pPr indent="0" lvl="0" marL="0" rtl="0" algn="ctr">
              <a:spcBef>
                <a:spcPts val="0"/>
              </a:spcBef>
              <a:spcAft>
                <a:spcPts val="0"/>
              </a:spcAft>
              <a:buClr>
                <a:schemeClr val="dk2"/>
              </a:buClr>
              <a:buSzPts val="1100"/>
              <a:buFont typeface="Arial"/>
              <a:buNone/>
            </a:pPr>
            <a:r>
              <a:rPr b="1" lang="en" sz="4300">
                <a:solidFill>
                  <a:schemeClr val="dk1"/>
                </a:solidFill>
                <a:latin typeface="Asap Condensed"/>
                <a:ea typeface="Asap Condensed"/>
                <a:cs typeface="Asap Condensed"/>
                <a:sym typeface="Asap Condensed"/>
              </a:rPr>
              <a:t>?</a:t>
            </a:r>
            <a:endParaRPr b="1" sz="3000">
              <a:solidFill>
                <a:srgbClr val="12B5EA"/>
              </a:solidFill>
              <a:latin typeface="Asap Condensed"/>
              <a:ea typeface="Asap Condensed"/>
              <a:cs typeface="Asap Condensed"/>
              <a:sym typeface="Asap Condensed"/>
            </a:endParaRPr>
          </a:p>
        </p:txBody>
      </p:sp>
      <p:grpSp>
        <p:nvGrpSpPr>
          <p:cNvPr id="453" name="Google Shape;453;p77"/>
          <p:cNvGrpSpPr/>
          <p:nvPr/>
        </p:nvGrpSpPr>
        <p:grpSpPr>
          <a:xfrm>
            <a:off x="307275" y="1080100"/>
            <a:ext cx="404900" cy="3090600"/>
            <a:chOff x="307275" y="1080100"/>
            <a:chExt cx="404900" cy="3090600"/>
          </a:xfrm>
        </p:grpSpPr>
        <p:sp>
          <p:nvSpPr>
            <p:cNvPr id="454" name="Google Shape;454;p77"/>
            <p:cNvSpPr/>
            <p:nvPr/>
          </p:nvSpPr>
          <p:spPr>
            <a:xfrm>
              <a:off x="307275" y="1080100"/>
              <a:ext cx="359400" cy="3090600"/>
            </a:xfrm>
            <a:prstGeom prst="roundRect">
              <a:avLst>
                <a:gd fmla="val 16667" name="adj"/>
              </a:avLst>
            </a:prstGeom>
            <a:solidFill>
              <a:srgbClr val="CFE2F3"/>
            </a:solidFill>
            <a:ln cap="flat" cmpd="sng" w="7620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Lato"/>
                <a:ea typeface="Lato"/>
                <a:cs typeface="Lato"/>
                <a:sym typeface="Lato"/>
              </a:endParaRPr>
            </a:p>
          </p:txBody>
        </p:sp>
        <p:sp>
          <p:nvSpPr>
            <p:cNvPr id="455" name="Google Shape;455;p77"/>
            <p:cNvSpPr txBox="1"/>
            <p:nvPr/>
          </p:nvSpPr>
          <p:spPr>
            <a:xfrm rot="5400000">
              <a:off x="-209425" y="2514285"/>
              <a:ext cx="1620900" cy="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sap Condensed"/>
                  <a:ea typeface="Asap Condensed"/>
                  <a:cs typeface="Asap Condensed"/>
                  <a:sym typeface="Asap Condensed"/>
                </a:rPr>
                <a:t>IDENTIFICATION</a:t>
              </a:r>
              <a:endParaRPr b="1" sz="1800">
                <a:solidFill>
                  <a:srgbClr val="FFFFFF"/>
                </a:solidFill>
                <a:latin typeface="Asap Condensed"/>
                <a:ea typeface="Asap Condensed"/>
                <a:cs typeface="Asap Condensed"/>
                <a:sym typeface="Asap Condensed"/>
              </a:endParaRPr>
            </a:p>
          </p:txBody>
        </p:sp>
      </p:grpSp>
      <p:grpSp>
        <p:nvGrpSpPr>
          <p:cNvPr id="456" name="Google Shape;456;p77"/>
          <p:cNvGrpSpPr/>
          <p:nvPr/>
        </p:nvGrpSpPr>
        <p:grpSpPr>
          <a:xfrm>
            <a:off x="8518425" y="1080100"/>
            <a:ext cx="400275" cy="3090600"/>
            <a:chOff x="8594625" y="1080100"/>
            <a:chExt cx="400275" cy="3090600"/>
          </a:xfrm>
        </p:grpSpPr>
        <p:sp>
          <p:nvSpPr>
            <p:cNvPr id="457" name="Google Shape;457;p77"/>
            <p:cNvSpPr/>
            <p:nvPr/>
          </p:nvSpPr>
          <p:spPr>
            <a:xfrm>
              <a:off x="8594625" y="1080100"/>
              <a:ext cx="359400" cy="3090600"/>
            </a:xfrm>
            <a:prstGeom prst="roundRect">
              <a:avLst>
                <a:gd fmla="val 16667" name="adj"/>
              </a:avLst>
            </a:prstGeom>
            <a:solidFill>
              <a:srgbClr val="0494CB"/>
            </a:solidFill>
            <a:ln cap="flat" cmpd="sng" w="762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latin typeface="Lato"/>
                <a:ea typeface="Lato"/>
                <a:cs typeface="Lato"/>
                <a:sym typeface="Lato"/>
              </a:endParaRPr>
            </a:p>
          </p:txBody>
        </p:sp>
        <p:sp>
          <p:nvSpPr>
            <p:cNvPr id="458" name="Google Shape;458;p77"/>
            <p:cNvSpPr txBox="1"/>
            <p:nvPr/>
          </p:nvSpPr>
          <p:spPr>
            <a:xfrm rot="5400000">
              <a:off x="8073300" y="2514285"/>
              <a:ext cx="1620900" cy="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sap Condensed"/>
                  <a:ea typeface="Asap Condensed"/>
                  <a:cs typeface="Asap Condensed"/>
                  <a:sym typeface="Asap Condensed"/>
                </a:rPr>
                <a:t>MOVE IN</a:t>
              </a:r>
              <a:endParaRPr b="1" sz="1800">
                <a:solidFill>
                  <a:srgbClr val="FFFFFF"/>
                </a:solidFill>
                <a:latin typeface="Asap Condensed"/>
                <a:ea typeface="Asap Condensed"/>
                <a:cs typeface="Asap Condensed"/>
                <a:sym typeface="Asap Condensed"/>
              </a:endParaRPr>
            </a:p>
          </p:txBody>
        </p:sp>
      </p:grpSp>
      <p:sp>
        <p:nvSpPr>
          <p:cNvPr id="459" name="Google Shape;459;p77"/>
          <p:cNvSpPr txBox="1"/>
          <p:nvPr/>
        </p:nvSpPr>
        <p:spPr>
          <a:xfrm>
            <a:off x="3558713" y="2772025"/>
            <a:ext cx="2037000" cy="891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
        <p:nvSpPr>
          <p:cNvPr id="460" name="Google Shape;460;p77"/>
          <p:cNvSpPr txBox="1"/>
          <p:nvPr/>
        </p:nvSpPr>
        <p:spPr>
          <a:xfrm>
            <a:off x="6085350" y="2772025"/>
            <a:ext cx="2037000" cy="891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
        <p:nvSpPr>
          <p:cNvPr id="461" name="Google Shape;461;p77"/>
          <p:cNvSpPr txBox="1"/>
          <p:nvPr/>
        </p:nvSpPr>
        <p:spPr>
          <a:xfrm>
            <a:off x="919400" y="4454075"/>
            <a:ext cx="7087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solidFill>
                  <a:srgbClr val="12B5EA"/>
                </a:solidFill>
                <a:latin typeface="Asap Condensed"/>
                <a:ea typeface="Asap Condensed"/>
                <a:cs typeface="Asap Condensed"/>
                <a:sym typeface="Asap Condensed"/>
              </a:rPr>
              <a:t>Track results and see how close you were!</a:t>
            </a:r>
            <a:endParaRPr b="1" i="1" sz="2200">
              <a:solidFill>
                <a:srgbClr val="12B5EA"/>
              </a:solidFill>
              <a:latin typeface="Asap Condensed"/>
              <a:ea typeface="Asap Condensed"/>
              <a:cs typeface="Asap Condensed"/>
              <a:sym typeface="Asap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5" name="Shape 465"/>
        <p:cNvGrpSpPr/>
        <p:nvPr/>
      </p:nvGrpSpPr>
      <p:grpSpPr>
        <a:xfrm>
          <a:off x="0" y="0"/>
          <a:ext cx="0" cy="0"/>
          <a:chOff x="0" y="0"/>
          <a:chExt cx="0" cy="0"/>
        </a:xfrm>
      </p:grpSpPr>
      <p:sp>
        <p:nvSpPr>
          <p:cNvPr id="466" name="Google Shape;466;p78"/>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Bucket Leads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467" name="Google Shape;467;p78"/>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1" name="Shape 471"/>
        <p:cNvGrpSpPr/>
        <p:nvPr/>
      </p:nvGrpSpPr>
      <p:grpSpPr>
        <a:xfrm>
          <a:off x="0" y="0"/>
          <a:ext cx="0" cy="0"/>
          <a:chOff x="0" y="0"/>
          <a:chExt cx="0" cy="0"/>
        </a:xfrm>
      </p:grpSpPr>
      <p:pic>
        <p:nvPicPr>
          <p:cNvPr id="472" name="Google Shape;472;p79"/>
          <p:cNvPicPr preferRelativeResize="0"/>
          <p:nvPr/>
        </p:nvPicPr>
        <p:blipFill rotWithShape="1">
          <a:blip r:embed="rId3">
            <a:alphaModFix/>
          </a:blip>
          <a:srcRect b="86184" l="0" r="0" t="0"/>
          <a:stretch/>
        </p:blipFill>
        <p:spPr>
          <a:xfrm>
            <a:off x="0" y="0"/>
            <a:ext cx="9144000" cy="710624"/>
          </a:xfrm>
          <a:prstGeom prst="rect">
            <a:avLst/>
          </a:prstGeom>
          <a:noFill/>
          <a:ln>
            <a:noFill/>
          </a:ln>
        </p:spPr>
      </p:pic>
      <p:pic>
        <p:nvPicPr>
          <p:cNvPr id="473" name="Google Shape;473;p79"/>
          <p:cNvPicPr preferRelativeResize="0"/>
          <p:nvPr/>
        </p:nvPicPr>
        <p:blipFill>
          <a:blip r:embed="rId4">
            <a:alphaModFix/>
          </a:blip>
          <a:stretch>
            <a:fillRect/>
          </a:stretch>
        </p:blipFill>
        <p:spPr>
          <a:xfrm>
            <a:off x="766800" y="966975"/>
            <a:ext cx="7379199" cy="4017575"/>
          </a:xfrm>
          <a:prstGeom prst="rect">
            <a:avLst/>
          </a:prstGeom>
          <a:noFill/>
          <a:ln>
            <a:noFill/>
          </a:ln>
        </p:spPr>
      </p:pic>
      <p:sp>
        <p:nvSpPr>
          <p:cNvPr id="474" name="Google Shape;474;p79"/>
          <p:cNvSpPr/>
          <p:nvPr/>
        </p:nvSpPr>
        <p:spPr>
          <a:xfrm>
            <a:off x="3079900" y="1328950"/>
            <a:ext cx="3343171" cy="1237439"/>
          </a:xfrm>
          <a:custGeom>
            <a:rect b="b" l="l" r="r" t="t"/>
            <a:pathLst>
              <a:path extrusionOk="0" h="54760" w="146888">
                <a:moveTo>
                  <a:pt x="123396" y="9694"/>
                </a:moveTo>
                <a:cubicBezTo>
                  <a:pt x="95481" y="5040"/>
                  <a:pt x="65750" y="-5146"/>
                  <a:pt x="38738" y="3295"/>
                </a:cubicBezTo>
                <a:cubicBezTo>
                  <a:pt x="26897" y="6995"/>
                  <a:pt x="12563" y="7320"/>
                  <a:pt x="3791" y="16092"/>
                </a:cubicBezTo>
                <a:cubicBezTo>
                  <a:pt x="217" y="19666"/>
                  <a:pt x="-281" y="25843"/>
                  <a:pt x="346" y="30858"/>
                </a:cubicBezTo>
                <a:cubicBezTo>
                  <a:pt x="2403" y="47320"/>
                  <a:pt x="27594" y="53450"/>
                  <a:pt x="44152" y="54484"/>
                </a:cubicBezTo>
                <a:cubicBezTo>
                  <a:pt x="71635" y="56201"/>
                  <a:pt x="100253" y="48066"/>
                  <a:pt x="124381" y="34796"/>
                </a:cubicBezTo>
                <a:cubicBezTo>
                  <a:pt x="131460" y="30903"/>
                  <a:pt x="140374" y="29190"/>
                  <a:pt x="145545" y="22983"/>
                </a:cubicBezTo>
                <a:cubicBezTo>
                  <a:pt x="153063" y="13959"/>
                  <a:pt x="126282" y="6248"/>
                  <a:pt x="114537" y="6248"/>
                </a:cubicBezTo>
              </a:path>
            </a:pathLst>
          </a:custGeom>
          <a:noFill/>
          <a:ln cap="flat" cmpd="sng" w="9525">
            <a:solidFill>
              <a:srgbClr val="FF0000"/>
            </a:solidFill>
            <a:prstDash val="solid"/>
            <a:round/>
            <a:headEnd len="med" w="med" type="none"/>
            <a:tailEnd len="med" w="med" type="none"/>
          </a:ln>
        </p:spPr>
      </p:sp>
      <p:sp>
        <p:nvSpPr>
          <p:cNvPr id="475" name="Google Shape;475;p79"/>
          <p:cNvSpPr/>
          <p:nvPr/>
        </p:nvSpPr>
        <p:spPr>
          <a:xfrm>
            <a:off x="5574174" y="1993425"/>
            <a:ext cx="2571696" cy="1882742"/>
          </a:xfrm>
          <a:custGeom>
            <a:rect b="b" l="l" r="r" t="t"/>
            <a:pathLst>
              <a:path extrusionOk="0" h="76441" w="111365">
                <a:moveTo>
                  <a:pt x="25717" y="7206"/>
                </a:moveTo>
                <a:cubicBezTo>
                  <a:pt x="9659" y="17911"/>
                  <a:pt x="-2841" y="40391"/>
                  <a:pt x="614" y="59379"/>
                </a:cubicBezTo>
                <a:cubicBezTo>
                  <a:pt x="1472" y="64094"/>
                  <a:pt x="5732" y="67706"/>
                  <a:pt x="9474" y="70700"/>
                </a:cubicBezTo>
                <a:cubicBezTo>
                  <a:pt x="24348" y="82601"/>
                  <a:pt x="48088" y="72859"/>
                  <a:pt x="66569" y="68239"/>
                </a:cubicBezTo>
                <a:cubicBezTo>
                  <a:pt x="74290" y="66309"/>
                  <a:pt x="82645" y="67311"/>
                  <a:pt x="90195" y="64793"/>
                </a:cubicBezTo>
                <a:cubicBezTo>
                  <a:pt x="97390" y="62393"/>
                  <a:pt x="103708" y="56831"/>
                  <a:pt x="107914" y="50520"/>
                </a:cubicBezTo>
                <a:cubicBezTo>
                  <a:pt x="115727" y="38797"/>
                  <a:pt x="109168" y="16913"/>
                  <a:pt x="97086" y="9667"/>
                </a:cubicBezTo>
                <a:cubicBezTo>
                  <a:pt x="78437" y="-1518"/>
                  <a:pt x="53024" y="-2216"/>
                  <a:pt x="32115" y="3761"/>
                </a:cubicBezTo>
                <a:cubicBezTo>
                  <a:pt x="26075" y="5487"/>
                  <a:pt x="17841" y="9784"/>
                  <a:pt x="17841" y="16066"/>
                </a:cubicBezTo>
              </a:path>
            </a:pathLst>
          </a:custGeom>
          <a:noFill/>
          <a:ln cap="flat" cmpd="sng" w="9525">
            <a:solidFill>
              <a:srgbClr val="FF0000"/>
            </a:solidFill>
            <a:prstDash val="solid"/>
            <a:round/>
            <a:headEnd len="med" w="med" type="none"/>
            <a:tailEnd len="med" w="med" type="none"/>
          </a:ln>
        </p:spPr>
      </p:sp>
      <p:sp>
        <p:nvSpPr>
          <p:cNvPr id="476" name="Google Shape;476;p79"/>
          <p:cNvSpPr txBox="1"/>
          <p:nvPr>
            <p:ph type="title"/>
          </p:nvPr>
        </p:nvSpPr>
        <p:spPr>
          <a:xfrm>
            <a:off x="193175" y="-90187"/>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highlight>
                  <a:srgbClr val="12B5EA"/>
                </a:highlight>
                <a:latin typeface="Asap Condensed"/>
                <a:ea typeface="Asap Condensed"/>
                <a:cs typeface="Asap Condensed"/>
                <a:sym typeface="Asap Condensed"/>
              </a:rPr>
              <a:t>Creating a Culture of Improvement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0" name="Shape 480"/>
        <p:cNvGrpSpPr/>
        <p:nvPr/>
      </p:nvGrpSpPr>
      <p:grpSpPr>
        <a:xfrm>
          <a:off x="0" y="0"/>
          <a:ext cx="0" cy="0"/>
          <a:chOff x="0" y="0"/>
          <a:chExt cx="0" cy="0"/>
        </a:xfrm>
      </p:grpSpPr>
      <p:pic>
        <p:nvPicPr>
          <p:cNvPr id="481" name="Google Shape;481;p8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82" name="Google Shape;482;p80"/>
          <p:cNvSpPr txBox="1"/>
          <p:nvPr/>
        </p:nvSpPr>
        <p:spPr>
          <a:xfrm>
            <a:off x="174850" y="649088"/>
            <a:ext cx="8256600" cy="657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666666"/>
                </a:solidFill>
                <a:latin typeface="Asap Condensed"/>
                <a:ea typeface="Asap Condensed"/>
                <a:cs typeface="Asap Condensed"/>
                <a:sym typeface="Asap Condensed"/>
              </a:rPr>
              <a:t>Creating the conditions for many </a:t>
            </a:r>
            <a:r>
              <a:rPr lang="en" sz="1600">
                <a:solidFill>
                  <a:srgbClr val="666666"/>
                </a:solidFill>
                <a:latin typeface="Asap Condensed"/>
                <a:ea typeface="Asap Condensed"/>
                <a:cs typeface="Asap Condensed"/>
                <a:sym typeface="Asap Condensed"/>
              </a:rPr>
              <a:t>people</a:t>
            </a:r>
            <a:r>
              <a:rPr lang="en" sz="1600">
                <a:solidFill>
                  <a:srgbClr val="666666"/>
                </a:solidFill>
                <a:latin typeface="Asap Condensed"/>
                <a:ea typeface="Asap Condensed"/>
                <a:cs typeface="Asap Condensed"/>
                <a:sym typeface="Asap Condensed"/>
              </a:rPr>
              <a:t> to carry forward  a s</a:t>
            </a:r>
            <a:r>
              <a:rPr lang="en" sz="1600">
                <a:solidFill>
                  <a:srgbClr val="666666"/>
                </a:solidFill>
                <a:latin typeface="Asap Condensed"/>
                <a:ea typeface="Asap Condensed"/>
                <a:cs typeface="Asap Condensed"/>
                <a:sym typeface="Asap Condensed"/>
              </a:rPr>
              <a:t>hared</a:t>
            </a:r>
            <a:r>
              <a:rPr lang="en" sz="1600">
                <a:solidFill>
                  <a:srgbClr val="666666"/>
                </a:solidFill>
                <a:latin typeface="Asap Condensed"/>
                <a:ea typeface="Asap Condensed"/>
                <a:cs typeface="Asap Condensed"/>
                <a:sym typeface="Asap Condensed"/>
              </a:rPr>
              <a:t> cause on the basis of </a:t>
            </a:r>
            <a:r>
              <a:rPr lang="en" sz="1600">
                <a:solidFill>
                  <a:srgbClr val="666666"/>
                </a:solidFill>
                <a:latin typeface="Asap Condensed"/>
                <a:ea typeface="Asap Condensed"/>
                <a:cs typeface="Asap Condensed"/>
                <a:sym typeface="Asap Condensed"/>
              </a:rPr>
              <a:t>inherent</a:t>
            </a:r>
            <a:r>
              <a:rPr lang="en" sz="1600">
                <a:solidFill>
                  <a:srgbClr val="666666"/>
                </a:solidFill>
                <a:latin typeface="Asap Condensed"/>
                <a:ea typeface="Asap Condensed"/>
                <a:cs typeface="Asap Condensed"/>
                <a:sym typeface="Asap Condensed"/>
              </a:rPr>
              <a:t> value that one </a:t>
            </a:r>
            <a:r>
              <a:rPr lang="en" sz="1600">
                <a:solidFill>
                  <a:srgbClr val="666666"/>
                </a:solidFill>
                <a:latin typeface="Asap Condensed"/>
                <a:ea typeface="Asap Condensed"/>
                <a:cs typeface="Asap Condensed"/>
                <a:sym typeface="Asap Condensed"/>
              </a:rPr>
              <a:t>experiences</a:t>
            </a:r>
            <a:r>
              <a:rPr lang="en" sz="1600">
                <a:solidFill>
                  <a:srgbClr val="666666"/>
                </a:solidFill>
                <a:latin typeface="Asap Condensed"/>
                <a:ea typeface="Asap Condensed"/>
                <a:cs typeface="Asap Condensed"/>
                <a:sym typeface="Asap Condensed"/>
              </a:rPr>
              <a:t> in the activity*; and </a:t>
            </a:r>
            <a:r>
              <a:rPr i="1" lang="en" sz="1600">
                <a:solidFill>
                  <a:srgbClr val="666666"/>
                </a:solidFill>
                <a:latin typeface="Asap Condensed"/>
                <a:ea typeface="Asap Condensed"/>
                <a:cs typeface="Asap Condensed"/>
                <a:sym typeface="Asap Condensed"/>
              </a:rPr>
              <a:t>not </a:t>
            </a:r>
            <a:r>
              <a:rPr i="1" lang="en" sz="1600">
                <a:solidFill>
                  <a:srgbClr val="666666"/>
                </a:solidFill>
                <a:latin typeface="Asap Condensed"/>
                <a:ea typeface="Asap Condensed"/>
                <a:cs typeface="Asap Condensed"/>
                <a:sym typeface="Asap Condensed"/>
              </a:rPr>
              <a:t>because of carrot-stick or fear (extrinsic).</a:t>
            </a:r>
            <a:endParaRPr i="1" sz="1600">
              <a:solidFill>
                <a:srgbClr val="666666"/>
              </a:solidFill>
              <a:latin typeface="Asap Condensed"/>
              <a:ea typeface="Asap Condensed"/>
              <a:cs typeface="Asap Condensed"/>
              <a:sym typeface="Asap Condensed"/>
            </a:endParaRPr>
          </a:p>
          <a:p>
            <a:pPr indent="0" lvl="0" marL="0" marR="0" rtl="0" algn="l">
              <a:lnSpc>
                <a:spcPct val="100000"/>
              </a:lnSpc>
              <a:spcBef>
                <a:spcPts val="1000"/>
              </a:spcBef>
              <a:spcAft>
                <a:spcPts val="0"/>
              </a:spcAft>
              <a:buNone/>
            </a:pPr>
            <a:r>
              <a:t/>
            </a:r>
            <a:endParaRPr i="1" sz="9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b="1" sz="1600">
              <a:solidFill>
                <a:schemeClr val="dk1"/>
              </a:solidFill>
              <a:latin typeface="Asap Condensed"/>
              <a:ea typeface="Asap Condensed"/>
              <a:cs typeface="Asap Condensed"/>
              <a:sym typeface="Asap Condensed"/>
            </a:endParaRPr>
          </a:p>
          <a:p>
            <a:pPr indent="0" lvl="0" marL="0" rtl="0" algn="l">
              <a:spcBef>
                <a:spcPts val="0"/>
              </a:spcBef>
              <a:spcAft>
                <a:spcPts val="0"/>
              </a:spcAft>
              <a:buNone/>
            </a:pPr>
            <a:r>
              <a:t/>
            </a:r>
            <a:endParaRPr sz="1300">
              <a:solidFill>
                <a:schemeClr val="dk2"/>
              </a:solidFill>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sz="1200">
              <a:solidFill>
                <a:schemeClr val="dk2"/>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t/>
            </a:r>
            <a:endParaRPr sz="1800">
              <a:solidFill>
                <a:srgbClr val="666666"/>
              </a:solidFill>
              <a:latin typeface="Asap Condensed"/>
              <a:ea typeface="Asap Condensed"/>
              <a:cs typeface="Asap Condensed"/>
              <a:sym typeface="Asap Condensed"/>
            </a:endParaRPr>
          </a:p>
        </p:txBody>
      </p:sp>
      <p:sp>
        <p:nvSpPr>
          <p:cNvPr id="483" name="Google Shape;483;p80"/>
          <p:cNvSpPr txBox="1"/>
          <p:nvPr>
            <p:ph type="title"/>
          </p:nvPr>
        </p:nvSpPr>
        <p:spPr>
          <a:xfrm>
            <a:off x="109625" y="-180387"/>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500">
                <a:solidFill>
                  <a:srgbClr val="FFFFFF"/>
                </a:solidFill>
                <a:highlight>
                  <a:srgbClr val="12B5EA"/>
                </a:highlight>
                <a:latin typeface="Asap Condensed"/>
                <a:ea typeface="Asap Condensed"/>
                <a:cs typeface="Asap Condensed"/>
                <a:sym typeface="Asap Condensed"/>
              </a:rPr>
              <a:t>Unleash Intrinsic Motivation</a:t>
            </a:r>
            <a:r>
              <a:rPr b="1" lang="en" sz="4000">
                <a:solidFill>
                  <a:srgbClr val="FFFFFF"/>
                </a:solidFill>
                <a:highlight>
                  <a:srgbClr val="12B5EA"/>
                </a:highlight>
                <a:latin typeface="Asap Condensed"/>
                <a:ea typeface="Asap Condensed"/>
                <a:cs typeface="Asap Condensed"/>
                <a:sym typeface="Asap Condensed"/>
              </a:rPr>
              <a:t> </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graphicFrame>
        <p:nvGraphicFramePr>
          <p:cNvPr id="484" name="Google Shape;484;p80"/>
          <p:cNvGraphicFramePr/>
          <p:nvPr/>
        </p:nvGraphicFramePr>
        <p:xfrm>
          <a:off x="109613" y="1399700"/>
          <a:ext cx="3000000" cy="3000000"/>
        </p:xfrm>
        <a:graphic>
          <a:graphicData uri="http://schemas.openxmlformats.org/drawingml/2006/table">
            <a:tbl>
              <a:tblPr>
                <a:noFill/>
                <a:tableStyleId>{47BFC1EC-5903-4FF6-B493-7E83532E802F}</a:tableStyleId>
              </a:tblPr>
              <a:tblGrid>
                <a:gridCol w="2574975"/>
                <a:gridCol w="4296600"/>
                <a:gridCol w="2053200"/>
              </a:tblGrid>
              <a:tr h="387650">
                <a:tc>
                  <a:txBody>
                    <a:bodyPr/>
                    <a:lstStyle/>
                    <a:p>
                      <a:pPr indent="0" lvl="0" marL="0" rtl="0" algn="ctr">
                        <a:spcBef>
                          <a:spcPts val="0"/>
                        </a:spcBef>
                        <a:spcAft>
                          <a:spcPts val="0"/>
                        </a:spcAft>
                        <a:buClr>
                          <a:schemeClr val="dk2"/>
                        </a:buClr>
                        <a:buSzPts val="1100"/>
                        <a:buFont typeface="Arial"/>
                        <a:buNone/>
                      </a:pPr>
                      <a:r>
                        <a:rPr b="1" i="1" lang="en" sz="1200">
                          <a:solidFill>
                            <a:schemeClr val="dk2"/>
                          </a:solidFill>
                          <a:latin typeface="Asap Condensed"/>
                          <a:ea typeface="Asap Condensed"/>
                          <a:cs typeface="Asap Condensed"/>
                          <a:sym typeface="Asap Condensed"/>
                        </a:rPr>
                        <a:t>Manager/Supervisor:</a:t>
                      </a:r>
                      <a:endParaRPr b="1" sz="1200">
                        <a:latin typeface="Asap Condensed"/>
                        <a:ea typeface="Asap Condensed"/>
                        <a:cs typeface="Asap Condensed"/>
                        <a:sym typeface="Asap Condensed"/>
                      </a:endParaRPr>
                    </a:p>
                  </a:txBody>
                  <a:tcPr marT="91425" marB="91425" marR="91425" marL="91425">
                    <a:lnB cap="flat" cmpd="sng" w="9525">
                      <a:solidFill>
                        <a:srgbClr val="494949"/>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2"/>
                        </a:buClr>
                        <a:buSzPts val="1100"/>
                        <a:buFont typeface="Arial"/>
                        <a:buNone/>
                      </a:pPr>
                      <a:r>
                        <a:rPr b="1" lang="en" sz="1200">
                          <a:solidFill>
                            <a:schemeClr val="dk2"/>
                          </a:solidFill>
                          <a:latin typeface="Asap Condensed"/>
                          <a:ea typeface="Asap Condensed"/>
                          <a:cs typeface="Asap Condensed"/>
                          <a:sym typeface="Asap Condensed"/>
                        </a:rPr>
                        <a:t>Potential Bucket Lead for ASSESS:</a:t>
                      </a:r>
                      <a:endParaRPr b="1" sz="1200">
                        <a:latin typeface="Asap Condensed"/>
                        <a:ea typeface="Asap Condensed"/>
                        <a:cs typeface="Asap Condensed"/>
                        <a:sym typeface="Asap Condensed"/>
                      </a:endParaRPr>
                    </a:p>
                  </a:txBody>
                  <a:tcPr marT="91425" marB="91425" marR="91425" marL="91425">
                    <a:lnB cap="flat" cmpd="sng" w="9525">
                      <a:solidFill>
                        <a:srgbClr val="494949"/>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Asap Condensed"/>
                          <a:ea typeface="Asap Condensed"/>
                          <a:cs typeface="Asap Condensed"/>
                          <a:sym typeface="Asap Condensed"/>
                        </a:rPr>
                        <a:t>Motivating</a:t>
                      </a:r>
                      <a:r>
                        <a:rPr b="1" lang="en" sz="1200">
                          <a:latin typeface="Asap Condensed"/>
                          <a:ea typeface="Asap Condensed"/>
                          <a:cs typeface="Asap Condensed"/>
                          <a:sym typeface="Asap Condensed"/>
                        </a:rPr>
                        <a:t> Principle</a:t>
                      </a:r>
                      <a:endParaRPr b="1" sz="1200">
                        <a:latin typeface="Asap Condensed"/>
                        <a:ea typeface="Asap Condensed"/>
                        <a:cs typeface="Asap Condensed"/>
                        <a:sym typeface="Asap Condensed"/>
                      </a:endParaRPr>
                    </a:p>
                  </a:txBody>
                  <a:tcPr marT="91425" marB="91425" marR="91425" marL="91425"/>
                </a:tc>
              </a:tr>
              <a:tr h="575850">
                <a:tc>
                  <a:txBody>
                    <a:bodyPr/>
                    <a:lstStyle/>
                    <a:p>
                      <a:pPr indent="0" lvl="0" marL="0" marR="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What matters the most to you in this work?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That I can create trust  with  my outreach clients, to help them get on the path to housing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2"/>
                        </a:buClr>
                        <a:buSzPts val="1100"/>
                        <a:buFont typeface="Arial"/>
                        <a:buNone/>
                      </a:pPr>
                      <a:r>
                        <a:rPr b="1" lang="en" sz="1100">
                          <a:solidFill>
                            <a:schemeClr val="dk1"/>
                          </a:solidFill>
                          <a:latin typeface="Asap Condensed"/>
                          <a:ea typeface="Asap Condensed"/>
                          <a:cs typeface="Asap Condensed"/>
                          <a:sym typeface="Asap Condensed"/>
                        </a:rPr>
                        <a:t>t</a:t>
                      </a:r>
                      <a:r>
                        <a:rPr b="1" lang="en" sz="1100">
                          <a:solidFill>
                            <a:schemeClr val="dk1"/>
                          </a:solidFill>
                          <a:latin typeface="Asap Condensed"/>
                          <a:ea typeface="Asap Condensed"/>
                          <a:cs typeface="Asap Condensed"/>
                          <a:sym typeface="Asap Condensed"/>
                        </a:rPr>
                        <a:t>ap into emotional resources, motivation</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tcPr>
                </a:tc>
              </a:tr>
              <a:tr h="575850">
                <a:tc>
                  <a:txBody>
                    <a:bodyPr/>
                    <a:lstStyle/>
                    <a:p>
                      <a:pPr indent="0" lvl="0" marL="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Do you have ideas you want to try, to make that happen?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Yes, several.</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1"/>
                          </a:solidFill>
                          <a:latin typeface="Asap Condensed"/>
                          <a:ea typeface="Asap Condensed"/>
                          <a:cs typeface="Asap Condensed"/>
                          <a:sym typeface="Asap Condensed"/>
                        </a:rPr>
                        <a:t> Engage, invite creativity</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tcPr>
                </a:tc>
              </a:tr>
              <a:tr h="575850">
                <a:tc>
                  <a:txBody>
                    <a:bodyPr/>
                    <a:lstStyle/>
                    <a:p>
                      <a:pPr indent="0" lvl="0" marL="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 I’d love for you to lead a team to run a short term test of  one of your ideas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spcBef>
                          <a:spcPts val="0"/>
                        </a:spcBef>
                        <a:spcAft>
                          <a:spcPts val="0"/>
                        </a:spcAft>
                        <a:buNone/>
                      </a:pPr>
                      <a:r>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1"/>
                          </a:solidFill>
                          <a:latin typeface="Asap Condensed"/>
                          <a:ea typeface="Asap Condensed"/>
                          <a:cs typeface="Asap Condensed"/>
                          <a:sym typeface="Asap Condensed"/>
                        </a:rPr>
                        <a:t>empower staff to take ownership</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tcPr>
                </a:tc>
              </a:tr>
              <a:tr h="371500">
                <a:tc>
                  <a:txBody>
                    <a:bodyPr/>
                    <a:lstStyle/>
                    <a:p>
                      <a:pPr indent="0" lvl="0" marL="0" rtl="0" algn="l">
                        <a:lnSpc>
                          <a:spcPct val="115000"/>
                        </a:lnSpc>
                        <a:spcBef>
                          <a:spcPts val="0"/>
                        </a:spcBef>
                        <a:spcAft>
                          <a:spcPts val="0"/>
                        </a:spcAft>
                        <a:buClr>
                          <a:schemeClr val="dk2"/>
                        </a:buClr>
                        <a:buSzPts val="1100"/>
                        <a:buFont typeface="Arial"/>
                        <a:buNone/>
                      </a:pPr>
                      <a:r>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That’d  be great -  - but what if the  ideas don’t work? Is my job at stake?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spcBef>
                          <a:spcPts val="0"/>
                        </a:spcBef>
                        <a:spcAft>
                          <a:spcPts val="0"/>
                        </a:spcAft>
                        <a:buNone/>
                      </a:pPr>
                      <a:r>
                        <a:t/>
                      </a:r>
                      <a:endParaRPr sz="1100">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tcPr>
                </a:tc>
              </a:tr>
              <a:tr h="607425">
                <a:tc>
                  <a:txBody>
                    <a:bodyPr/>
                    <a:lstStyle/>
                    <a:p>
                      <a:pPr indent="0" lvl="0" marL="0" rtl="0" algn="l">
                        <a:lnSpc>
                          <a:spcPct val="115000"/>
                        </a:lnSpc>
                        <a:spcBef>
                          <a:spcPts val="0"/>
                        </a:spcBef>
                        <a:spcAft>
                          <a:spcPts val="0"/>
                        </a:spcAft>
                        <a:buNone/>
                      </a:pPr>
                      <a:r>
                        <a:rPr lang="en" sz="1100">
                          <a:solidFill>
                            <a:schemeClr val="dk2"/>
                          </a:solidFill>
                          <a:latin typeface="Asap Condensed"/>
                          <a:ea typeface="Asap Condensed"/>
                          <a:cs typeface="Asap Condensed"/>
                          <a:sym typeface="Asap Condensed"/>
                        </a:rPr>
                        <a:t>No, quite  the opposite. </a:t>
                      </a:r>
                      <a:r>
                        <a:rPr lang="en" sz="1100">
                          <a:solidFill>
                            <a:schemeClr val="dk2"/>
                          </a:solidFill>
                          <a:latin typeface="Asap Condensed"/>
                          <a:ea typeface="Asap Condensed"/>
                          <a:cs typeface="Asap Condensed"/>
                          <a:sym typeface="Asap Condensed"/>
                        </a:rPr>
                        <a:t>Your</a:t>
                      </a:r>
                      <a:r>
                        <a:rPr lang="en" sz="1100">
                          <a:solidFill>
                            <a:schemeClr val="dk2"/>
                          </a:solidFill>
                          <a:latin typeface="Asap Condensed"/>
                          <a:ea typeface="Asap Condensed"/>
                          <a:cs typeface="Asap Condensed"/>
                          <a:sym typeface="Asap Condensed"/>
                        </a:rPr>
                        <a:t> leadership is valued - and it’s  just as important to learn what doesn't work</a:t>
                      </a:r>
                      <a:endParaRPr sz="1100">
                        <a:solidFill>
                          <a:schemeClr val="dk2"/>
                        </a:solidFill>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100">
                        <a:solidFill>
                          <a:schemeClr val="dk2"/>
                        </a:solidFill>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solidFill>
                            <a:schemeClr val="dk1"/>
                          </a:solidFill>
                          <a:latin typeface="Asap Condensed"/>
                          <a:ea typeface="Asap Condensed"/>
                          <a:cs typeface="Asap Condensed"/>
                          <a:sym typeface="Asap Condensed"/>
                        </a:rPr>
                        <a:t>psychological safety</a:t>
                      </a:r>
                      <a:endParaRPr b="1" sz="1100">
                        <a:solidFill>
                          <a:schemeClr val="dk2"/>
                        </a:solidFill>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tcPr>
                </a:tc>
              </a:tr>
              <a:tr h="496575">
                <a:tc>
                  <a:txBody>
                    <a:bodyPr/>
                    <a:lstStyle/>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solidFill>
                            <a:schemeClr val="dk2"/>
                          </a:solidFill>
                          <a:latin typeface="Asap Condensed"/>
                          <a:ea typeface="Asap Condensed"/>
                          <a:cs typeface="Asap Condensed"/>
                          <a:sym typeface="Asap Condensed"/>
                        </a:rPr>
                        <a:t>Okay! I’m excited because this could  help the whole team -- let’s get started</a:t>
                      </a:r>
                      <a:r>
                        <a:rPr b="1" lang="en" sz="1100">
                          <a:solidFill>
                            <a:schemeClr val="dk2"/>
                          </a:solidFill>
                          <a:latin typeface="Asap Condensed"/>
                          <a:ea typeface="Asap Condensed"/>
                          <a:cs typeface="Asap Condensed"/>
                          <a:sym typeface="Asap Condensed"/>
                        </a:rPr>
                        <a:t>!</a:t>
                      </a:r>
                      <a:endParaRPr sz="1100">
                        <a:solidFill>
                          <a:schemeClr val="dk2"/>
                        </a:solidFill>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lnR cap="flat" cmpd="sng" w="9525">
                      <a:solidFill>
                        <a:srgbClr val="494949"/>
                      </a:solidFill>
                      <a:prstDash val="solid"/>
                      <a:round/>
                      <a:headEnd len="sm" w="sm" type="none"/>
                      <a:tailEnd len="sm" w="sm" type="none"/>
                    </a:lnR>
                    <a:lnT cap="flat" cmpd="sng" w="9525">
                      <a:solidFill>
                        <a:srgbClr val="494949"/>
                      </a:solidFill>
                      <a:prstDash val="solid"/>
                      <a:round/>
                      <a:headEnd len="sm" w="sm" type="none"/>
                      <a:tailEnd len="sm" w="sm" type="none"/>
                    </a:lnT>
                    <a:lnB cap="flat" cmpd="sng" w="9525">
                      <a:solidFill>
                        <a:srgbClr val="49494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2"/>
                        </a:buClr>
                        <a:buSzPts val="1100"/>
                        <a:buFont typeface="Arial"/>
                        <a:buNone/>
                      </a:pPr>
                      <a:r>
                        <a:rPr lang="en" sz="1100">
                          <a:solidFill>
                            <a:schemeClr val="dk2"/>
                          </a:solidFill>
                          <a:latin typeface="Asap Condensed"/>
                          <a:ea typeface="Asap Condensed"/>
                          <a:cs typeface="Asap Condensed"/>
                          <a:sym typeface="Asap Condensed"/>
                        </a:rPr>
                        <a:t> </a:t>
                      </a:r>
                      <a:r>
                        <a:rPr b="1" lang="en" sz="1100">
                          <a:solidFill>
                            <a:schemeClr val="dk2"/>
                          </a:solidFill>
                          <a:latin typeface="Asap Condensed"/>
                          <a:ea typeface="Asap Condensed"/>
                          <a:cs typeface="Asap Condensed"/>
                          <a:sym typeface="Asap Condensed"/>
                        </a:rPr>
                        <a:t> </a:t>
                      </a:r>
                      <a:r>
                        <a:rPr b="1" lang="en" sz="1100">
                          <a:solidFill>
                            <a:schemeClr val="dk1"/>
                          </a:solidFill>
                          <a:latin typeface="Asap Condensed"/>
                          <a:ea typeface="Asap Condensed"/>
                          <a:cs typeface="Asap Condensed"/>
                          <a:sym typeface="Asap Condensed"/>
                        </a:rPr>
                        <a:t>shared values, urgency</a:t>
                      </a:r>
                      <a:endParaRPr b="1" sz="1100">
                        <a:solidFill>
                          <a:schemeClr val="dk2"/>
                        </a:solidFill>
                        <a:latin typeface="Asap Condensed"/>
                        <a:ea typeface="Asap Condensed"/>
                        <a:cs typeface="Asap Condensed"/>
                        <a:sym typeface="Asap Condensed"/>
                      </a:endParaRPr>
                    </a:p>
                  </a:txBody>
                  <a:tcPr marT="91425" marB="91425" marR="91425" marL="91425">
                    <a:lnL cap="flat" cmpd="sng" w="9525">
                      <a:solidFill>
                        <a:srgbClr val="494949"/>
                      </a:solidFill>
                      <a:prstDash val="solid"/>
                      <a:round/>
                      <a:headEnd len="sm" w="sm" type="none"/>
                      <a:tailEnd len="sm" w="sm" type="none"/>
                    </a:ln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8" name="Shape 488"/>
        <p:cNvGrpSpPr/>
        <p:nvPr/>
      </p:nvGrpSpPr>
      <p:grpSpPr>
        <a:xfrm>
          <a:off x="0" y="0"/>
          <a:ext cx="0" cy="0"/>
          <a:chOff x="0" y="0"/>
          <a:chExt cx="0" cy="0"/>
        </a:xfrm>
      </p:grpSpPr>
      <p:pic>
        <p:nvPicPr>
          <p:cNvPr id="489" name="Google Shape;489;p81"/>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90" name="Google Shape;490;p81"/>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Co-design People-Driven Change</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491" name="Google Shape;491;p81"/>
          <p:cNvSpPr txBox="1"/>
          <p:nvPr/>
        </p:nvSpPr>
        <p:spPr>
          <a:xfrm>
            <a:off x="301175" y="1132075"/>
            <a:ext cx="8377500" cy="3714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Design </a:t>
            </a:r>
            <a:r>
              <a:rPr i="1" lang="en" sz="1800">
                <a:solidFill>
                  <a:srgbClr val="666666"/>
                </a:solidFill>
                <a:latin typeface="Asap Condensed"/>
                <a:ea typeface="Asap Condensed"/>
                <a:cs typeface="Asap Condensed"/>
                <a:sym typeface="Asap Condensed"/>
              </a:rPr>
              <a:t>with,</a:t>
            </a:r>
            <a:r>
              <a:rPr lang="en" sz="1800">
                <a:solidFill>
                  <a:srgbClr val="666666"/>
                </a:solidFill>
                <a:latin typeface="Asap Condensed"/>
                <a:ea typeface="Asap Condensed"/>
                <a:cs typeface="Asap Condensed"/>
                <a:sym typeface="Asap Condensed"/>
              </a:rPr>
              <a:t> not for</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Include the people who are experiencing the problem and/or implementing the </a:t>
            </a:r>
            <a:r>
              <a:rPr lang="en" sz="1800">
                <a:solidFill>
                  <a:srgbClr val="666666"/>
                </a:solidFill>
                <a:latin typeface="Asap Condensed"/>
                <a:ea typeface="Asap Condensed"/>
                <a:cs typeface="Asap Condensed"/>
                <a:sym typeface="Asap Condensed"/>
              </a:rPr>
              <a:t>solution</a:t>
            </a:r>
            <a:endParaRPr sz="1800">
              <a:solidFill>
                <a:srgbClr val="666666"/>
              </a:solidFill>
              <a:latin typeface="Asap Condensed"/>
              <a:ea typeface="Asap Condensed"/>
              <a:cs typeface="Asap Condensed"/>
              <a:sym typeface="Asap Condensed"/>
            </a:endParaRPr>
          </a:p>
          <a:p>
            <a:pPr indent="-342900" lvl="1" marL="9144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Includes LTS </a:t>
            </a:r>
            <a:r>
              <a:rPr i="1" lang="en" sz="1800">
                <a:solidFill>
                  <a:srgbClr val="666666"/>
                </a:solidFill>
                <a:latin typeface="Asap Condensed"/>
                <a:ea typeface="Asap Condensed"/>
                <a:cs typeface="Asap Condensed"/>
                <a:sym typeface="Asap Condensed"/>
              </a:rPr>
              <a:t>and the staff working  each day to get them into housing </a:t>
            </a:r>
            <a:endParaRPr i="1"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Start small  </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Be transparent </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b="1" lang="en" sz="1800">
                <a:solidFill>
                  <a:schemeClr val="dk1"/>
                </a:solidFill>
                <a:latin typeface="Asap Condensed"/>
                <a:ea typeface="Asap Condensed"/>
                <a:cs typeface="Asap Condensed"/>
                <a:sym typeface="Asap Condensed"/>
              </a:rPr>
              <a:t>Example of a People-Driven Aim Statement </a:t>
            </a:r>
            <a:endParaRPr b="1" sz="1800">
              <a:solidFill>
                <a:schemeClr val="dk1"/>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lang="en" sz="1800">
                <a:solidFill>
                  <a:srgbClr val="666666"/>
                </a:solidFill>
                <a:latin typeface="Asap Condensed"/>
                <a:ea typeface="Asap Condensed"/>
                <a:cs typeface="Asap Condensed"/>
                <a:sym typeface="Asap Condensed"/>
              </a:rPr>
              <a:t>We, </a:t>
            </a:r>
            <a:r>
              <a:rPr i="1" lang="en" sz="1800">
                <a:solidFill>
                  <a:srgbClr val="666666"/>
                </a:solidFill>
                <a:latin typeface="Asap Condensed"/>
                <a:ea typeface="Asap Condensed"/>
                <a:cs typeface="Asap Condensed"/>
                <a:sym typeface="Asap Condensed"/>
              </a:rPr>
              <a:t>[</a:t>
            </a:r>
            <a:r>
              <a:rPr i="1" lang="en" sz="1800">
                <a:solidFill>
                  <a:schemeClr val="dk1"/>
                </a:solidFill>
                <a:latin typeface="Asap Condensed"/>
                <a:ea typeface="Asap Condensed"/>
                <a:cs typeface="Asap Condensed"/>
                <a:sym typeface="Asap Condensed"/>
              </a:rPr>
              <a:t>the BFZ improvement Team</a:t>
            </a:r>
            <a:r>
              <a:rPr i="1" lang="en" sz="1800">
                <a:solidFill>
                  <a:srgbClr val="666666"/>
                </a:solidFill>
                <a:latin typeface="Asap Condensed"/>
                <a:ea typeface="Asap Condensed"/>
                <a:cs typeface="Asap Condensed"/>
                <a:sym typeface="Asap Condensed"/>
              </a:rPr>
              <a:t>] </a:t>
            </a:r>
            <a:r>
              <a:rPr lang="en" sz="1800">
                <a:solidFill>
                  <a:srgbClr val="666666"/>
                </a:solidFill>
                <a:latin typeface="Asap Condensed"/>
                <a:ea typeface="Asap Condensed"/>
                <a:cs typeface="Asap Condensed"/>
                <a:sym typeface="Asap Condensed"/>
              </a:rPr>
              <a:t>are co-designing with </a:t>
            </a:r>
            <a:r>
              <a:rPr i="1" lang="en" sz="1800">
                <a:solidFill>
                  <a:srgbClr val="666666"/>
                </a:solidFill>
                <a:latin typeface="Asap Condensed"/>
                <a:ea typeface="Asap Condensed"/>
                <a:cs typeface="Asap Condensed"/>
                <a:sym typeface="Asap Condensed"/>
              </a:rPr>
              <a:t>[</a:t>
            </a:r>
            <a:r>
              <a:rPr i="1" lang="en" sz="1800">
                <a:solidFill>
                  <a:schemeClr val="dk1"/>
                </a:solidFill>
                <a:latin typeface="Asap Condensed"/>
                <a:ea typeface="Asap Condensed"/>
                <a:cs typeface="Asap Condensed"/>
                <a:sym typeface="Asap Condensed"/>
              </a:rPr>
              <a:t>frontline outreach leads]</a:t>
            </a:r>
            <a:r>
              <a:rPr i="1" lang="en" sz="1800">
                <a:solidFill>
                  <a:srgbClr val="666666"/>
                </a:solidFill>
                <a:latin typeface="Asap Condensed"/>
                <a:ea typeface="Asap Condensed"/>
                <a:cs typeface="Asap Condensed"/>
                <a:sym typeface="Asap Condensed"/>
              </a:rPr>
              <a:t> </a:t>
            </a:r>
            <a:r>
              <a:rPr lang="en" sz="1800">
                <a:solidFill>
                  <a:srgbClr val="666666"/>
                </a:solidFill>
                <a:latin typeface="Asap Condensed"/>
                <a:ea typeface="Asap Condensed"/>
                <a:cs typeface="Asap Condensed"/>
                <a:sym typeface="Asap Condensed"/>
              </a:rPr>
              <a:t>to </a:t>
            </a:r>
            <a:r>
              <a:rPr i="1" lang="en" sz="1800">
                <a:solidFill>
                  <a:srgbClr val="666666"/>
                </a:solidFill>
                <a:latin typeface="Asap Condensed"/>
                <a:ea typeface="Asap Condensed"/>
                <a:cs typeface="Asap Condensed"/>
                <a:sym typeface="Asap Condensed"/>
              </a:rPr>
              <a:t>[i</a:t>
            </a:r>
            <a:r>
              <a:rPr i="1" lang="en" sz="1800">
                <a:solidFill>
                  <a:schemeClr val="dk1"/>
                </a:solidFill>
                <a:latin typeface="Asap Condensed"/>
                <a:ea typeface="Asap Condensed"/>
                <a:cs typeface="Asap Condensed"/>
                <a:sym typeface="Asap Condensed"/>
              </a:rPr>
              <a:t>ncrease the number of LTS moving from ASSESS to MATCH]</a:t>
            </a:r>
            <a:r>
              <a:rPr i="1" lang="en" sz="1800">
                <a:solidFill>
                  <a:srgbClr val="666666"/>
                </a:solidFill>
                <a:latin typeface="Asap Condensed"/>
                <a:ea typeface="Asap Condensed"/>
                <a:cs typeface="Asap Condensed"/>
                <a:sym typeface="Asap Condensed"/>
              </a:rPr>
              <a:t> </a:t>
            </a:r>
            <a:r>
              <a:rPr lang="en" sz="1800">
                <a:solidFill>
                  <a:srgbClr val="666666"/>
                </a:solidFill>
                <a:latin typeface="Asap Condensed"/>
                <a:ea typeface="Asap Condensed"/>
                <a:cs typeface="Asap Condensed"/>
                <a:sym typeface="Asap Condensed"/>
              </a:rPr>
              <a:t>by [</a:t>
            </a:r>
            <a:r>
              <a:rPr lang="en" sz="1800">
                <a:solidFill>
                  <a:schemeClr val="dk1"/>
                </a:solidFill>
                <a:latin typeface="Asap Condensed"/>
                <a:ea typeface="Asap Condensed"/>
                <a:cs typeface="Asap Condensed"/>
                <a:sym typeface="Asap Condensed"/>
              </a:rPr>
              <a:t>X%</a:t>
            </a:r>
            <a:r>
              <a:rPr lang="en" sz="1800">
                <a:solidFill>
                  <a:srgbClr val="666666"/>
                </a:solidFill>
                <a:latin typeface="Asap Condensed"/>
                <a:ea typeface="Asap Condensed"/>
                <a:cs typeface="Asap Condensed"/>
                <a:sym typeface="Asap Condensed"/>
              </a:rPr>
              <a:t>] within [</a:t>
            </a:r>
            <a:r>
              <a:rPr lang="en" sz="1800">
                <a:solidFill>
                  <a:schemeClr val="dk1"/>
                </a:solidFill>
                <a:latin typeface="Asap Condensed"/>
                <a:ea typeface="Asap Condensed"/>
                <a:cs typeface="Asap Condensed"/>
                <a:sym typeface="Asap Condensed"/>
              </a:rPr>
              <a:t>X days</a:t>
            </a:r>
            <a:r>
              <a:rPr lang="en" sz="1800">
                <a:solidFill>
                  <a:srgbClr val="666666"/>
                </a:solidFill>
                <a:latin typeface="Asap Condensed"/>
                <a:ea typeface="Asap Condensed"/>
                <a:cs typeface="Asap Condensed"/>
                <a:sym typeface="Asap Condensed"/>
              </a:rPr>
              <a:t>] by [</a:t>
            </a:r>
            <a:r>
              <a:rPr i="1" lang="en" sz="1800">
                <a:solidFill>
                  <a:srgbClr val="666666"/>
                </a:solidFill>
                <a:latin typeface="Asap Condensed"/>
                <a:ea typeface="Asap Condensed"/>
                <a:cs typeface="Asap Condensed"/>
                <a:sym typeface="Asap Condensed"/>
              </a:rPr>
              <a:t>i</a:t>
            </a:r>
            <a:r>
              <a:rPr i="1" lang="en" sz="1800">
                <a:solidFill>
                  <a:schemeClr val="dk1"/>
                </a:solidFill>
                <a:latin typeface="Asap Condensed"/>
                <a:ea typeface="Asap Condensed"/>
                <a:cs typeface="Asap Condensed"/>
                <a:sym typeface="Asap Condensed"/>
              </a:rPr>
              <a:t>mplementing  practices to increase clients’  trust</a:t>
            </a:r>
            <a:r>
              <a:rPr i="1" lang="en" sz="1800">
                <a:solidFill>
                  <a:srgbClr val="666666"/>
                </a:solidFill>
                <a:latin typeface="Asap Condensed"/>
                <a:ea typeface="Asap Condensed"/>
                <a:cs typeface="Asap Condensed"/>
                <a:sym typeface="Asap Condensed"/>
              </a:rPr>
              <a:t>] </a:t>
            </a:r>
            <a:r>
              <a:rPr lang="en" sz="1800">
                <a:solidFill>
                  <a:srgbClr val="666666"/>
                </a:solidFill>
                <a:latin typeface="Asap Condensed"/>
                <a:ea typeface="Asap Condensed"/>
                <a:cs typeface="Asap Condensed"/>
                <a:sym typeface="Asap Condensed"/>
              </a:rPr>
              <a:t>in order to </a:t>
            </a:r>
            <a:r>
              <a:rPr i="1" lang="en" sz="1800">
                <a:solidFill>
                  <a:srgbClr val="666666"/>
                </a:solidFill>
                <a:latin typeface="Asap Condensed"/>
                <a:ea typeface="Asap Condensed"/>
                <a:cs typeface="Asap Condensed"/>
                <a:sym typeface="Asap Condensed"/>
              </a:rPr>
              <a:t>[</a:t>
            </a:r>
            <a:r>
              <a:rPr i="1" lang="en" sz="1800">
                <a:solidFill>
                  <a:schemeClr val="dk1"/>
                </a:solidFill>
                <a:latin typeface="Asap Condensed"/>
                <a:ea typeface="Asap Condensed"/>
                <a:cs typeface="Asap Condensed"/>
                <a:sym typeface="Asap Condensed"/>
              </a:rPr>
              <a:t>increase  Assessment completion rate</a:t>
            </a:r>
            <a:r>
              <a:rPr i="1" lang="en" sz="1800">
                <a:solidFill>
                  <a:srgbClr val="666666"/>
                </a:solidFill>
                <a:latin typeface="Asap Condensed"/>
                <a:ea typeface="Asap Condensed"/>
                <a:cs typeface="Asap Condensed"/>
                <a:sym typeface="Asap Condensed"/>
              </a:rPr>
              <a:t>].</a:t>
            </a:r>
            <a:endParaRPr i="1"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t/>
            </a:r>
            <a:endParaRPr sz="1800">
              <a:solidFill>
                <a:srgbClr val="666666"/>
              </a:solidFill>
              <a:latin typeface="Asap Condensed"/>
              <a:ea typeface="Asap Condensed"/>
              <a:cs typeface="Asap Condensed"/>
              <a:sym typeface="Asap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5" name="Shape 495"/>
        <p:cNvGrpSpPr/>
        <p:nvPr/>
      </p:nvGrpSpPr>
      <p:grpSpPr>
        <a:xfrm>
          <a:off x="0" y="0"/>
          <a:ext cx="0" cy="0"/>
          <a:chOff x="0" y="0"/>
          <a:chExt cx="0" cy="0"/>
        </a:xfrm>
      </p:grpSpPr>
      <p:pic>
        <p:nvPicPr>
          <p:cNvPr id="496" name="Google Shape;496;p82"/>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97" name="Google Shape;497;p82"/>
          <p:cNvSpPr txBox="1"/>
          <p:nvPr/>
        </p:nvSpPr>
        <p:spPr>
          <a:xfrm>
            <a:off x="355025" y="1013925"/>
            <a:ext cx="81618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666666"/>
                </a:solidFill>
                <a:latin typeface="Asap Condensed"/>
                <a:ea typeface="Asap Condensed"/>
                <a:cs typeface="Asap Condensed"/>
                <a:sym typeface="Asap Condensed"/>
              </a:rPr>
              <a:t>Consider:</a:t>
            </a:r>
            <a:endParaRPr b="1" sz="1600">
              <a:solidFill>
                <a:srgbClr val="666666"/>
              </a:solidFill>
              <a:latin typeface="Asap Condensed"/>
              <a:ea typeface="Asap Condensed"/>
              <a:cs typeface="Asap Condensed"/>
              <a:sym typeface="Asap Condensed"/>
            </a:endParaRPr>
          </a:p>
          <a:p>
            <a:pPr indent="-273050" lvl="0" marL="457200" rtl="0" algn="l">
              <a:lnSpc>
                <a:spcPct val="115000"/>
              </a:lnSpc>
              <a:spcBef>
                <a:spcPts val="100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Someone who attends case conferencing meetings  and identify places for improvement</a:t>
            </a:r>
            <a:endParaRPr sz="1600">
              <a:solidFill>
                <a:srgbClr val="666666"/>
              </a:solidFill>
              <a:latin typeface="Asap Condensed"/>
              <a:ea typeface="Asap Condensed"/>
              <a:cs typeface="Asap Condensed"/>
              <a:sym typeface="Asap Condensed"/>
            </a:endParaRPr>
          </a:p>
          <a:p>
            <a:pPr indent="-273050" lvl="0" marL="457200" rtl="0" algn="l">
              <a:lnSpc>
                <a:spcPct val="115000"/>
              </a:lnSpc>
              <a:spcBef>
                <a:spcPts val="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Do they work directly with the processes/barriers within the  specific Bucket?</a:t>
            </a:r>
            <a:endParaRPr sz="1600">
              <a:solidFill>
                <a:srgbClr val="666666"/>
              </a:solidFill>
              <a:latin typeface="Asap Condensed"/>
              <a:ea typeface="Asap Condensed"/>
              <a:cs typeface="Asap Condensed"/>
              <a:sym typeface="Asap Condensed"/>
            </a:endParaRPr>
          </a:p>
          <a:p>
            <a:pPr indent="-273050" lvl="0" marL="457200" rtl="0" algn="l">
              <a:lnSpc>
                <a:spcPct val="115000"/>
              </a:lnSpc>
              <a:spcBef>
                <a:spcPts val="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Do you see  leadership potential?</a:t>
            </a:r>
            <a:endParaRPr sz="16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b="1" lang="en" sz="1600">
                <a:solidFill>
                  <a:srgbClr val="666666"/>
                </a:solidFill>
                <a:latin typeface="Asap Condensed"/>
                <a:ea typeface="Asap Condensed"/>
                <a:cs typeface="Asap Condensed"/>
                <a:sym typeface="Asap Condensed"/>
              </a:rPr>
              <a:t>Breakouts:</a:t>
            </a:r>
            <a:endParaRPr b="1" sz="1600">
              <a:solidFill>
                <a:srgbClr val="666666"/>
              </a:solidFill>
              <a:latin typeface="Asap Condensed"/>
              <a:ea typeface="Asap Condensed"/>
              <a:cs typeface="Asap Condensed"/>
              <a:sym typeface="Asap Condensed"/>
            </a:endParaRPr>
          </a:p>
          <a:p>
            <a:pPr indent="-273050" lvl="0" marL="457200" rtl="0" algn="l">
              <a:lnSpc>
                <a:spcPct val="115000"/>
              </a:lnSpc>
              <a:spcBef>
                <a:spcPts val="100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Who are you thinking about for Bucket leads?  Do you have a stand-out outreach worker, case-manager in mind (creative thinker,  enthusiastic)?</a:t>
            </a:r>
            <a:endParaRPr sz="1600">
              <a:solidFill>
                <a:srgbClr val="666666"/>
              </a:solidFill>
              <a:latin typeface="Asap Condensed"/>
              <a:ea typeface="Asap Condensed"/>
              <a:cs typeface="Asap Condensed"/>
              <a:sym typeface="Asap Condensed"/>
            </a:endParaRPr>
          </a:p>
          <a:p>
            <a:pPr indent="-273050" lvl="0" marL="457200" rtl="0" algn="l">
              <a:lnSpc>
                <a:spcPct val="115000"/>
              </a:lnSpc>
              <a:spcBef>
                <a:spcPts val="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In the context of your day to day work, how can you  tap into intrinsic motivation? </a:t>
            </a:r>
            <a:endParaRPr sz="1600">
              <a:solidFill>
                <a:srgbClr val="666666"/>
              </a:solidFill>
              <a:latin typeface="Asap Condensed"/>
              <a:ea typeface="Asap Condensed"/>
              <a:cs typeface="Asap Condensed"/>
              <a:sym typeface="Asap Condensed"/>
            </a:endParaRPr>
          </a:p>
          <a:p>
            <a:pPr indent="-330200" lvl="1" marL="914400" rtl="0" algn="l">
              <a:lnSpc>
                <a:spcPct val="115000"/>
              </a:lnSpc>
              <a:spcBef>
                <a:spcPts val="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What factors could be barriers (e.g., workload; workplace culture) - and how can you solve for them?</a:t>
            </a:r>
            <a:endParaRPr sz="1600">
              <a:solidFill>
                <a:srgbClr val="666666"/>
              </a:solidFill>
              <a:latin typeface="Asap Condensed"/>
              <a:ea typeface="Asap Condensed"/>
              <a:cs typeface="Asap Condensed"/>
              <a:sym typeface="Asap Condensed"/>
            </a:endParaRPr>
          </a:p>
          <a:p>
            <a:pPr indent="-273050" lvl="0" marL="457200" rtl="0" algn="l">
              <a:lnSpc>
                <a:spcPct val="115000"/>
              </a:lnSpc>
              <a:spcBef>
                <a:spcPts val="0"/>
              </a:spcBef>
              <a:spcAft>
                <a:spcPts val="0"/>
              </a:spcAft>
              <a:buClr>
                <a:srgbClr val="666666"/>
              </a:buClr>
              <a:buSzPts val="1600"/>
              <a:buFont typeface="Asap Condensed"/>
              <a:buChar char="●"/>
            </a:pPr>
            <a:r>
              <a:rPr lang="en" sz="1600">
                <a:solidFill>
                  <a:srgbClr val="666666"/>
                </a:solidFill>
                <a:latin typeface="Asap Condensed"/>
                <a:ea typeface="Asap Condensed"/>
                <a:cs typeface="Asap Condensed"/>
                <a:sym typeface="Asap Condensed"/>
              </a:rPr>
              <a:t>How will you define success? </a:t>
            </a:r>
            <a:endParaRPr sz="1600">
              <a:solidFill>
                <a:srgbClr val="666666"/>
              </a:solidFill>
              <a:latin typeface="Asap Condensed"/>
              <a:ea typeface="Asap Condensed"/>
              <a:cs typeface="Asap Condensed"/>
              <a:sym typeface="Asap Condensed"/>
            </a:endParaRPr>
          </a:p>
        </p:txBody>
      </p:sp>
      <p:sp>
        <p:nvSpPr>
          <p:cNvPr id="498" name="Google Shape;498;p82"/>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Choosing Bucket Leads</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2" name="Shape 502"/>
        <p:cNvGrpSpPr/>
        <p:nvPr/>
      </p:nvGrpSpPr>
      <p:grpSpPr>
        <a:xfrm>
          <a:off x="0" y="0"/>
          <a:ext cx="0" cy="0"/>
          <a:chOff x="0" y="0"/>
          <a:chExt cx="0" cy="0"/>
        </a:xfrm>
      </p:grpSpPr>
      <p:sp>
        <p:nvSpPr>
          <p:cNvPr id="503" name="Google Shape;503;p83"/>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666666"/>
                </a:solidFill>
                <a:latin typeface="Asap Condensed"/>
                <a:ea typeface="Asap Condensed"/>
                <a:cs typeface="Asap Condensed"/>
                <a:sym typeface="Asap Condensed"/>
              </a:rPr>
              <a:t>Rooms will pop on your screen to join, hover over the right side of the room name and you will get the option to join</a:t>
            </a:r>
            <a:endParaRPr sz="1800">
              <a:solidFill>
                <a:srgbClr val="666666"/>
              </a:solidFill>
              <a:latin typeface="Asap Condensed"/>
              <a:ea typeface="Asap Condensed"/>
              <a:cs typeface="Asap Condensed"/>
              <a:sym typeface="Asap Condensed"/>
            </a:endParaRPr>
          </a:p>
          <a:p>
            <a:pPr indent="0" lvl="0" marL="0" rtl="0" algn="l">
              <a:lnSpc>
                <a:spcPct val="150000"/>
              </a:lnSpc>
              <a:spcBef>
                <a:spcPts val="0"/>
              </a:spcBef>
              <a:spcAft>
                <a:spcPts val="0"/>
              </a:spcAft>
              <a:buNone/>
            </a:pPr>
            <a:r>
              <a:t/>
            </a:r>
            <a:endParaRPr sz="1800">
              <a:solidFill>
                <a:srgbClr val="666666"/>
              </a:solidFill>
              <a:latin typeface="Asap Condensed"/>
              <a:ea typeface="Asap Condensed"/>
              <a:cs typeface="Asap Condensed"/>
              <a:sym typeface="Asap Condensed"/>
            </a:endParaRPr>
          </a:p>
        </p:txBody>
      </p:sp>
      <p:pic>
        <p:nvPicPr>
          <p:cNvPr id="504" name="Google Shape;504;p83"/>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505" name="Google Shape;505;p83"/>
          <p:cNvSpPr/>
          <p:nvPr/>
        </p:nvSpPr>
        <p:spPr>
          <a:xfrm>
            <a:off x="176550" y="2023000"/>
            <a:ext cx="1492800" cy="1343700"/>
          </a:xfrm>
          <a:prstGeom prst="round2DiagRect">
            <a:avLst>
              <a:gd fmla="val 16667" name="adj1"/>
              <a:gd fmla="val 0" name="adj2"/>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Asap Condensed"/>
                <a:ea typeface="Asap Condensed"/>
                <a:cs typeface="Asap Condensed"/>
                <a:sym typeface="Asap Condensed"/>
              </a:rPr>
              <a:t>Lemonade</a:t>
            </a:r>
            <a:endParaRPr b="1">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a:latin typeface="Lato"/>
                <a:ea typeface="Lato"/>
                <a:cs typeface="Lato"/>
                <a:sym typeface="Lato"/>
              </a:rPr>
              <a:t>Honolulu</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Minneapolis</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Tucson</a:t>
            </a:r>
            <a:endParaRPr>
              <a:latin typeface="Lato"/>
              <a:ea typeface="Lato"/>
              <a:cs typeface="Lato"/>
              <a:sym typeface="Lato"/>
            </a:endParaRPr>
          </a:p>
          <a:p>
            <a:pPr indent="0" lvl="0" marL="0" rtl="0" algn="l">
              <a:spcBef>
                <a:spcPts val="0"/>
              </a:spcBef>
              <a:spcAft>
                <a:spcPts val="0"/>
              </a:spcAft>
              <a:buNone/>
            </a:pPr>
            <a:r>
              <a:t/>
            </a:r>
            <a:endParaRPr>
              <a:latin typeface="Asap Condensed"/>
              <a:ea typeface="Asap Condensed"/>
              <a:cs typeface="Asap Condensed"/>
              <a:sym typeface="Asap Condensed"/>
            </a:endParaRPr>
          </a:p>
        </p:txBody>
      </p:sp>
      <p:sp>
        <p:nvSpPr>
          <p:cNvPr id="506" name="Google Shape;506;p83"/>
          <p:cNvSpPr/>
          <p:nvPr/>
        </p:nvSpPr>
        <p:spPr>
          <a:xfrm>
            <a:off x="1903213" y="2023000"/>
            <a:ext cx="1492800" cy="1343700"/>
          </a:xfrm>
          <a:prstGeom prst="round2DiagRect">
            <a:avLst>
              <a:gd fmla="val 16667" name="adj1"/>
              <a:gd fmla="val 0" name="adj2"/>
            </a:avLst>
          </a:prstGeom>
          <a:solidFill>
            <a:srgbClr val="9900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Grapes</a:t>
            </a:r>
            <a:endParaRPr b="1">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a:solidFill>
                  <a:schemeClr val="lt1"/>
                </a:solidFill>
                <a:latin typeface="Lato"/>
                <a:ea typeface="Lato"/>
                <a:cs typeface="Lato"/>
                <a:sym typeface="Lato"/>
              </a:rPr>
              <a:t>Lake Co</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lt1"/>
                </a:solidFill>
                <a:latin typeface="Lato"/>
                <a:ea typeface="Lato"/>
                <a:cs typeface="Lato"/>
                <a:sym typeface="Lato"/>
              </a:rPr>
              <a:t>Madison</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lt1"/>
                </a:solidFill>
                <a:latin typeface="Lato"/>
                <a:ea typeface="Lato"/>
                <a:cs typeface="Lato"/>
                <a:sym typeface="Lato"/>
              </a:rPr>
              <a:t>Fairfax </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507" name="Google Shape;507;p83"/>
          <p:cNvSpPr/>
          <p:nvPr/>
        </p:nvSpPr>
        <p:spPr>
          <a:xfrm>
            <a:off x="3629900" y="2023000"/>
            <a:ext cx="1492800" cy="1343700"/>
          </a:xfrm>
          <a:prstGeom prst="round2DiagRect">
            <a:avLst>
              <a:gd fmla="val 16667" name="adj1"/>
              <a:gd fmla="val 0" name="adj2"/>
            </a:avLst>
          </a:prstGeom>
          <a:solidFill>
            <a:srgbClr val="B4A7D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Asap Condensed"/>
                <a:ea typeface="Asap Condensed"/>
                <a:cs typeface="Asap Condensed"/>
                <a:sym typeface="Asap Condensed"/>
              </a:rPr>
              <a:t>Lavender</a:t>
            </a:r>
            <a:endParaRPr b="1" sz="13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Nashville Sacramento - Veteran</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Kansas City</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508" name="Google Shape;508;p83"/>
          <p:cNvSpPr/>
          <p:nvPr/>
        </p:nvSpPr>
        <p:spPr>
          <a:xfrm>
            <a:off x="5356563" y="2023000"/>
            <a:ext cx="1492800" cy="1343700"/>
          </a:xfrm>
          <a:prstGeom prst="round2DiagRect">
            <a:avLst>
              <a:gd fmla="val 16667" name="adj1"/>
              <a:gd fmla="val 0" name="adj2"/>
            </a:avLst>
          </a:prstGeom>
          <a:solidFill>
            <a:srgbClr val="FF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Asap Condensed"/>
                <a:ea typeface="Asap Condensed"/>
                <a:cs typeface="Asap Condensed"/>
                <a:sym typeface="Asap Condensed"/>
              </a:rPr>
              <a:t>Apple</a:t>
            </a:r>
            <a:endParaRPr b="1"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Tennessee Valley</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Middlesex</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lt1"/>
                </a:solidFill>
                <a:latin typeface="Lato"/>
                <a:ea typeface="Lato"/>
                <a:cs typeface="Lato"/>
                <a:sym typeface="Lato"/>
              </a:rPr>
              <a:t>Northern Colorado</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509" name="Google Shape;509;p83"/>
          <p:cNvSpPr/>
          <p:nvPr/>
        </p:nvSpPr>
        <p:spPr>
          <a:xfrm>
            <a:off x="7083238" y="2023000"/>
            <a:ext cx="1492800" cy="1343700"/>
          </a:xfrm>
          <a:prstGeom prst="round2DiagRect">
            <a:avLst>
              <a:gd fmla="val 16667" name="adj1"/>
              <a:gd fmla="val 0" name="adj2"/>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rPr b="1" lang="en" sz="1000">
                <a:solidFill>
                  <a:schemeClr val="lt1"/>
                </a:solidFill>
                <a:latin typeface="Asap Condensed"/>
                <a:ea typeface="Asap Condensed"/>
                <a:cs typeface="Asap Condensed"/>
                <a:sym typeface="Asap Condensed"/>
              </a:rPr>
              <a:t>Mango</a:t>
            </a:r>
            <a:endParaRPr b="1" sz="10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Springfield - Chronic</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St Johns</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Guilford Co.</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00">
                <a:solidFill>
                  <a:schemeClr val="lt1"/>
                </a:solidFill>
                <a:latin typeface="Lato"/>
                <a:ea typeface="Lato"/>
                <a:cs typeface="Lato"/>
                <a:sym typeface="Lato"/>
              </a:rPr>
              <a:t>Sacramento PRK</a:t>
            </a:r>
            <a:endParaRPr sz="1000">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510" name="Google Shape;510;p83"/>
          <p:cNvSpPr/>
          <p:nvPr/>
        </p:nvSpPr>
        <p:spPr>
          <a:xfrm>
            <a:off x="1579500" y="3573250"/>
            <a:ext cx="1609800" cy="1422000"/>
          </a:xfrm>
          <a:prstGeom prst="round2DiagRect">
            <a:avLst>
              <a:gd fmla="val 16667" name="adj1"/>
              <a:gd fmla="val 0" name="adj2"/>
            </a:avLst>
          </a:prstGeom>
          <a:solidFill>
            <a:srgbClr val="86AF1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rPr b="1" lang="en" sz="1100">
                <a:solidFill>
                  <a:schemeClr val="lt1"/>
                </a:solidFill>
                <a:latin typeface="Asap Condensed"/>
                <a:ea typeface="Asap Condensed"/>
                <a:cs typeface="Asap Condensed"/>
                <a:sym typeface="Asap Condensed"/>
              </a:rPr>
              <a:t>Avocado</a:t>
            </a:r>
            <a:endParaRPr b="1" sz="11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100">
                <a:solidFill>
                  <a:schemeClr val="lt1"/>
                </a:solidFill>
                <a:latin typeface="Lato"/>
                <a:ea typeface="Lato"/>
                <a:cs typeface="Lato"/>
                <a:sym typeface="Lato"/>
              </a:rPr>
              <a:t>Mid-Willamette </a:t>
            </a:r>
            <a:endParaRPr sz="11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lt1"/>
                </a:solidFill>
                <a:latin typeface="Lato"/>
                <a:ea typeface="Lato"/>
                <a:cs typeface="Lato"/>
                <a:sym typeface="Lato"/>
              </a:rPr>
              <a:t>Winston-Salem</a:t>
            </a:r>
            <a:endParaRPr sz="11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lt1"/>
                </a:solidFill>
                <a:latin typeface="Lato"/>
                <a:ea typeface="Lato"/>
                <a:cs typeface="Lato"/>
                <a:sym typeface="Lato"/>
              </a:rPr>
              <a:t>Springfield - Veteran</a:t>
            </a:r>
            <a:endParaRPr sz="1100">
              <a:solidFill>
                <a:schemeClr val="lt1"/>
              </a:solidFill>
              <a:latin typeface="Lato"/>
              <a:ea typeface="Lato"/>
              <a:cs typeface="Lato"/>
              <a:sym typeface="Lato"/>
            </a:endParaRPr>
          </a:p>
          <a:p>
            <a:pPr indent="0" lvl="0" marL="0" rtl="0" algn="l">
              <a:spcBef>
                <a:spcPts val="0"/>
              </a:spcBef>
              <a:spcAft>
                <a:spcPts val="0"/>
              </a:spcAft>
              <a:buNone/>
            </a:pPr>
            <a:r>
              <a:t/>
            </a:r>
            <a:endParaRPr sz="1500">
              <a:solidFill>
                <a:schemeClr val="lt1"/>
              </a:solidFill>
              <a:latin typeface="Asap Condensed"/>
              <a:ea typeface="Asap Condensed"/>
              <a:cs typeface="Asap Condensed"/>
              <a:sym typeface="Asap Condensed"/>
            </a:endParaRPr>
          </a:p>
        </p:txBody>
      </p:sp>
      <p:sp>
        <p:nvSpPr>
          <p:cNvPr id="511" name="Google Shape;511;p83"/>
          <p:cNvSpPr/>
          <p:nvPr/>
        </p:nvSpPr>
        <p:spPr>
          <a:xfrm>
            <a:off x="3767100" y="3573250"/>
            <a:ext cx="1609800" cy="1422000"/>
          </a:xfrm>
          <a:prstGeom prst="round2DiagRect">
            <a:avLst>
              <a:gd fmla="val 16667" name="adj1"/>
              <a:gd fmla="val 0" name="adj2"/>
            </a:avLst>
          </a:prstGeom>
          <a:solidFill>
            <a:srgbClr val="4A86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Asap Condensed"/>
                <a:ea typeface="Asap Condensed"/>
                <a:cs typeface="Asap Condensed"/>
                <a:sym typeface="Asap Condensed"/>
              </a:rPr>
              <a:t>Blueberry</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Yamhill - Vet</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Yamhill - Chronic</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Placer Co</a:t>
            </a:r>
            <a:endParaRPr sz="12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512" name="Google Shape;512;p83"/>
          <p:cNvSpPr/>
          <p:nvPr/>
        </p:nvSpPr>
        <p:spPr>
          <a:xfrm>
            <a:off x="5897425" y="3573250"/>
            <a:ext cx="1609800" cy="1422000"/>
          </a:xfrm>
          <a:prstGeom prst="round2DiagRect">
            <a:avLst>
              <a:gd fmla="val 16667" name="adj1"/>
              <a:gd fmla="val 0" name="adj2"/>
            </a:avLst>
          </a:prstGeom>
          <a:solidFill>
            <a:srgbClr val="4C113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Asap Condensed"/>
                <a:ea typeface="Asap Condensed"/>
                <a:cs typeface="Asap Condensed"/>
                <a:sym typeface="Asap Condensed"/>
              </a:rPr>
              <a:t>Blackberry</a:t>
            </a:r>
            <a:endParaRPr b="1"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Fresno</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North Central Florida</a:t>
            </a:r>
            <a:endParaRPr sz="1200">
              <a:solidFill>
                <a:schemeClr val="lt1"/>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200">
                <a:solidFill>
                  <a:schemeClr val="lt1"/>
                </a:solidFill>
                <a:latin typeface="Asap Condensed"/>
                <a:ea typeface="Asap Condensed"/>
                <a:cs typeface="Asap Condensed"/>
                <a:sym typeface="Asap Condensed"/>
              </a:rPr>
              <a:t>Santa Cruz</a:t>
            </a:r>
            <a:endParaRPr sz="1200">
              <a:solidFill>
                <a:schemeClr val="lt1"/>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chemeClr val="lt1"/>
              </a:solidFill>
              <a:latin typeface="Asap Condensed"/>
              <a:ea typeface="Asap Condensed"/>
              <a:cs typeface="Asap Condensed"/>
              <a:sym typeface="Asap Condensed"/>
            </a:endParaRPr>
          </a:p>
        </p:txBody>
      </p:sp>
      <p:sp>
        <p:nvSpPr>
          <p:cNvPr id="513" name="Google Shape;513;p83"/>
          <p:cNvSpPr txBox="1"/>
          <p:nvPr>
            <p:ph type="title"/>
          </p:nvPr>
        </p:nvSpPr>
        <p:spPr>
          <a:xfrm>
            <a:off x="133550" y="20907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Triad breakout</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7" name="Shape 517"/>
        <p:cNvGrpSpPr/>
        <p:nvPr/>
      </p:nvGrpSpPr>
      <p:grpSpPr>
        <a:xfrm>
          <a:off x="0" y="0"/>
          <a:ext cx="0" cy="0"/>
          <a:chOff x="0" y="0"/>
          <a:chExt cx="0" cy="0"/>
        </a:xfrm>
      </p:grpSpPr>
      <p:sp>
        <p:nvSpPr>
          <p:cNvPr id="518" name="Google Shape;518;p84"/>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Closing</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519" name="Google Shape;519;p84"/>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3" name="Shape 523"/>
        <p:cNvGrpSpPr/>
        <p:nvPr/>
      </p:nvGrpSpPr>
      <p:grpSpPr>
        <a:xfrm>
          <a:off x="0" y="0"/>
          <a:ext cx="0" cy="0"/>
          <a:chOff x="0" y="0"/>
          <a:chExt cx="0" cy="0"/>
        </a:xfrm>
      </p:grpSpPr>
      <p:pic>
        <p:nvPicPr>
          <p:cNvPr id="524" name="Google Shape;524;p85"/>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525" name="Google Shape;525;p85"/>
          <p:cNvSpPr txBox="1"/>
          <p:nvPr/>
        </p:nvSpPr>
        <p:spPr>
          <a:xfrm>
            <a:off x="417050" y="1100075"/>
            <a:ext cx="8727000" cy="3646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Map how many long stayers you have in each bucket</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Talk to your team and</a:t>
            </a:r>
            <a:r>
              <a:rPr lang="en" sz="1800">
                <a:solidFill>
                  <a:srgbClr val="666666"/>
                </a:solidFill>
                <a:latin typeface="Asap Condensed"/>
                <a:ea typeface="Asap Condensed"/>
                <a:cs typeface="Asap Condensed"/>
                <a:sym typeface="Asap Condensed"/>
              </a:rPr>
              <a:t> </a:t>
            </a:r>
            <a:r>
              <a:rPr lang="en" sz="1800">
                <a:solidFill>
                  <a:srgbClr val="666666"/>
                </a:solidFill>
                <a:latin typeface="Asap Condensed"/>
                <a:ea typeface="Asap Condensed"/>
                <a:cs typeface="Asap Condensed"/>
                <a:sym typeface="Asap Condensed"/>
              </a:rPr>
              <a:t>invite a frontline staff member </a:t>
            </a:r>
            <a:r>
              <a:rPr lang="en" sz="1800">
                <a:solidFill>
                  <a:srgbClr val="666666"/>
                </a:solidFill>
                <a:latin typeface="Asap Condensed"/>
                <a:ea typeface="Asap Condensed"/>
                <a:cs typeface="Asap Condensed"/>
                <a:sym typeface="Asap Condensed"/>
              </a:rPr>
              <a:t>to become a bucket lead</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Set up a meeting to talk about strategies to move each set of long stayers to the next bucket</a:t>
            </a:r>
            <a:endParaRPr sz="1800">
              <a:solidFill>
                <a:srgbClr val="666666"/>
              </a:solidFill>
              <a:latin typeface="Asap Condensed"/>
              <a:ea typeface="Asap Condensed"/>
              <a:cs typeface="Asap Condensed"/>
              <a:sym typeface="Asap Condensed"/>
            </a:endParaRPr>
          </a:p>
        </p:txBody>
      </p:sp>
      <p:sp>
        <p:nvSpPr>
          <p:cNvPr id="526" name="Google Shape;526;p85"/>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In August, we invite you to</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2" name="Shape 262"/>
        <p:cNvGrpSpPr/>
        <p:nvPr/>
      </p:nvGrpSpPr>
      <p:grpSpPr>
        <a:xfrm>
          <a:off x="0" y="0"/>
          <a:ext cx="0" cy="0"/>
          <a:chOff x="0" y="0"/>
          <a:chExt cx="0" cy="0"/>
        </a:xfrm>
      </p:grpSpPr>
      <p:pic>
        <p:nvPicPr>
          <p:cNvPr id="263" name="Google Shape;263;p59"/>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64" name="Google Shape;264;p59"/>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In the chat tell us...</a:t>
            </a:r>
            <a:endParaRPr b="1" sz="4000">
              <a:solidFill>
                <a:srgbClr val="12B5EA"/>
              </a:solidFill>
              <a:highlight>
                <a:srgbClr val="12B5EA"/>
              </a:highlight>
              <a:latin typeface="Asap Condensed"/>
              <a:ea typeface="Asap Condensed"/>
              <a:cs typeface="Asap Condensed"/>
              <a:sym typeface="Asap Condensed"/>
            </a:endParaRPr>
          </a:p>
        </p:txBody>
      </p:sp>
      <p:sp>
        <p:nvSpPr>
          <p:cNvPr id="265" name="Google Shape;265;p59"/>
          <p:cNvSpPr txBox="1"/>
          <p:nvPr/>
        </p:nvSpPr>
        <p:spPr>
          <a:xfrm>
            <a:off x="329250" y="1188500"/>
            <a:ext cx="8485500" cy="36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t/>
            </a:r>
            <a:endParaRPr sz="2000">
              <a:solidFill>
                <a:schemeClr val="dk2"/>
              </a:solidFill>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3400">
                <a:solidFill>
                  <a:srgbClr val="434343"/>
                </a:solidFill>
                <a:highlight>
                  <a:srgbClr val="F3F3F3"/>
                </a:highlight>
                <a:latin typeface="Asap Condensed"/>
                <a:ea typeface="Asap Condensed"/>
                <a:cs typeface="Asap Condensed"/>
                <a:sym typeface="Asap Condensed"/>
              </a:rPr>
              <a:t>What was your very first job?</a:t>
            </a:r>
            <a:endParaRPr sz="2800">
              <a:solidFill>
                <a:srgbClr val="676767"/>
              </a:solidFill>
              <a:latin typeface="Asap Condensed"/>
              <a:ea typeface="Asap Condensed"/>
              <a:cs typeface="Asap Condensed"/>
              <a:sym typeface="Asap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0" name="Shape 530"/>
        <p:cNvGrpSpPr/>
        <p:nvPr/>
      </p:nvGrpSpPr>
      <p:grpSpPr>
        <a:xfrm>
          <a:off x="0" y="0"/>
          <a:ext cx="0" cy="0"/>
          <a:chOff x="0" y="0"/>
          <a:chExt cx="0" cy="0"/>
        </a:xfrm>
      </p:grpSpPr>
      <p:pic>
        <p:nvPicPr>
          <p:cNvPr id="531" name="Google Shape;531;p86"/>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532" name="Google Shape;532;p86"/>
          <p:cNvSpPr txBox="1"/>
          <p:nvPr/>
        </p:nvSpPr>
        <p:spPr>
          <a:xfrm>
            <a:off x="269400" y="1100075"/>
            <a:ext cx="8727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800">
                <a:solidFill>
                  <a:srgbClr val="666666"/>
                </a:solidFill>
                <a:latin typeface="Asap Condensed"/>
                <a:ea typeface="Asap Condensed"/>
                <a:cs typeface="Asap Condensed"/>
                <a:sym typeface="Asap Condensed"/>
              </a:rPr>
              <a:t>We will </a:t>
            </a:r>
            <a:r>
              <a:rPr lang="en" sz="1800">
                <a:solidFill>
                  <a:srgbClr val="666666"/>
                </a:solidFill>
                <a:latin typeface="Asap Condensed"/>
                <a:ea typeface="Asap Condensed"/>
                <a:cs typeface="Asap Condensed"/>
                <a:sym typeface="Asap Condensed"/>
              </a:rPr>
              <a:t>send</a:t>
            </a:r>
            <a:r>
              <a:rPr lang="en" sz="1800">
                <a:solidFill>
                  <a:srgbClr val="666666"/>
                </a:solidFill>
                <a:latin typeface="Asap Condensed"/>
                <a:ea typeface="Asap Condensed"/>
                <a:cs typeface="Asap Condensed"/>
                <a:sym typeface="Asap Condensed"/>
              </a:rPr>
              <a:t> you </a:t>
            </a:r>
            <a:r>
              <a:rPr lang="en" sz="1800">
                <a:solidFill>
                  <a:srgbClr val="666666"/>
                </a:solidFill>
                <a:latin typeface="Asap Condensed"/>
                <a:ea typeface="Asap Condensed"/>
                <a:cs typeface="Asap Condensed"/>
                <a:sym typeface="Asap Condensed"/>
              </a:rPr>
              <a:t>a slide deck to f</a:t>
            </a:r>
            <a:r>
              <a:rPr lang="en" sz="1800">
                <a:solidFill>
                  <a:srgbClr val="666666"/>
                </a:solidFill>
                <a:latin typeface="Asap Condensed"/>
                <a:ea typeface="Asap Condensed"/>
                <a:cs typeface="Asap Condensed"/>
                <a:sym typeface="Asap Condensed"/>
              </a:rPr>
              <a:t>ill out as you do your </a:t>
            </a:r>
            <a:r>
              <a:rPr lang="en" sz="1800">
                <a:solidFill>
                  <a:srgbClr val="666666"/>
                </a:solidFill>
                <a:latin typeface="Asap Condensed"/>
                <a:ea typeface="Asap Condensed"/>
                <a:cs typeface="Asap Condensed"/>
                <a:sym typeface="Asap Condensed"/>
              </a:rPr>
              <a:t>bucket</a:t>
            </a:r>
            <a:r>
              <a:rPr lang="en" sz="1800">
                <a:solidFill>
                  <a:srgbClr val="666666"/>
                </a:solidFill>
                <a:latin typeface="Asap Condensed"/>
                <a:ea typeface="Asap Condensed"/>
                <a:cs typeface="Asap Condensed"/>
                <a:sym typeface="Asap Condensed"/>
              </a:rPr>
              <a:t> work. On September’s call, we will present them out to each other.</a:t>
            </a:r>
            <a:endParaRPr sz="1800">
              <a:solidFill>
                <a:srgbClr val="666666"/>
              </a:solidFill>
              <a:latin typeface="Asap Condensed"/>
              <a:ea typeface="Asap Condensed"/>
              <a:cs typeface="Asap Condensed"/>
              <a:sym typeface="Asap Condensed"/>
            </a:endParaRPr>
          </a:p>
        </p:txBody>
      </p:sp>
      <p:sp>
        <p:nvSpPr>
          <p:cNvPr id="533" name="Google Shape;533;p86"/>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Get ready to share out!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7" name="Shape 537"/>
        <p:cNvGrpSpPr/>
        <p:nvPr/>
      </p:nvGrpSpPr>
      <p:grpSpPr>
        <a:xfrm>
          <a:off x="0" y="0"/>
          <a:ext cx="0" cy="0"/>
          <a:chOff x="0" y="0"/>
          <a:chExt cx="0" cy="0"/>
        </a:xfrm>
      </p:grpSpPr>
      <p:sp>
        <p:nvSpPr>
          <p:cNvPr id="538" name="Google Shape;538;p87"/>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494949"/>
              </a:buClr>
              <a:buSzPts val="1800"/>
              <a:buFont typeface="Asap Condensed"/>
              <a:buChar char="●"/>
            </a:pPr>
            <a:r>
              <a:rPr lang="en" sz="1800">
                <a:solidFill>
                  <a:srgbClr val="666666"/>
                </a:solidFill>
                <a:latin typeface="Asap Condensed"/>
                <a:ea typeface="Asap Condensed"/>
                <a:cs typeface="Asap Condensed"/>
                <a:sym typeface="Asap Condensed"/>
              </a:rPr>
              <a:t>Keep testing changes</a:t>
            </a:r>
            <a:endParaRPr sz="1800">
              <a:solidFill>
                <a:srgbClr val="666666"/>
              </a:solidFill>
              <a:latin typeface="Asap Condensed"/>
              <a:ea typeface="Asap Condensed"/>
              <a:cs typeface="Asap Condensed"/>
              <a:sym typeface="Asap Condensed"/>
            </a:endParaRPr>
          </a:p>
          <a:p>
            <a:pPr indent="-342900" lvl="0" marL="457200" rtl="0" algn="l">
              <a:lnSpc>
                <a:spcPct val="150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Calculate September data</a:t>
            </a:r>
            <a:endParaRPr sz="1800">
              <a:solidFill>
                <a:srgbClr val="666666"/>
              </a:solidFill>
              <a:latin typeface="Asap Condensed"/>
              <a:ea typeface="Asap Condensed"/>
              <a:cs typeface="Asap Condensed"/>
              <a:sym typeface="Asap Condensed"/>
            </a:endParaRPr>
          </a:p>
          <a:p>
            <a:pPr indent="-342900" lvl="0" marL="457200" rtl="0" algn="l">
              <a:lnSpc>
                <a:spcPct val="150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Report back on bucket lead meetings</a:t>
            </a:r>
            <a:endParaRPr sz="1800">
              <a:solidFill>
                <a:srgbClr val="666666"/>
              </a:solidFill>
              <a:latin typeface="Asap Condensed"/>
              <a:ea typeface="Asap Condensed"/>
              <a:cs typeface="Asap Condensed"/>
              <a:sym typeface="Asap Condensed"/>
            </a:endParaRPr>
          </a:p>
          <a:p>
            <a:pPr indent="0" lvl="0" marL="0" rtl="0" algn="l">
              <a:lnSpc>
                <a:spcPct val="150000"/>
              </a:lnSpc>
              <a:spcBef>
                <a:spcPts val="1000"/>
              </a:spcBef>
              <a:spcAft>
                <a:spcPts val="0"/>
              </a:spcAft>
              <a:buNone/>
            </a:pPr>
            <a:r>
              <a:t/>
            </a:r>
            <a:endParaRPr sz="1800">
              <a:solidFill>
                <a:srgbClr val="494949"/>
              </a:solidFill>
              <a:latin typeface="Asap Condensed"/>
              <a:ea typeface="Asap Condensed"/>
              <a:cs typeface="Asap Condensed"/>
              <a:sym typeface="Asap Condensed"/>
            </a:endParaRPr>
          </a:p>
          <a:p>
            <a:pPr indent="0" lvl="0" marL="0" rtl="0" algn="l">
              <a:lnSpc>
                <a:spcPct val="150000"/>
              </a:lnSpc>
              <a:spcBef>
                <a:spcPts val="1000"/>
              </a:spcBef>
              <a:spcAft>
                <a:spcPts val="1000"/>
              </a:spcAft>
              <a:buNone/>
            </a:pPr>
            <a:r>
              <a:rPr b="1" lang="en" sz="1800">
                <a:solidFill>
                  <a:schemeClr val="accent3"/>
                </a:solidFill>
                <a:latin typeface="Asap Condensed"/>
                <a:ea typeface="Asap Condensed"/>
                <a:cs typeface="Asap Condensed"/>
                <a:sym typeface="Asap Condensed"/>
              </a:rPr>
              <a:t>THANKS FOR COMING!</a:t>
            </a:r>
            <a:br>
              <a:rPr b="1" lang="en" sz="1800">
                <a:solidFill>
                  <a:schemeClr val="accent3"/>
                </a:solidFill>
                <a:latin typeface="Asap Condensed"/>
                <a:ea typeface="Asap Condensed"/>
                <a:cs typeface="Asap Condensed"/>
                <a:sym typeface="Asap Condensed"/>
              </a:rPr>
            </a:br>
            <a:r>
              <a:rPr lang="en" sz="1800">
                <a:solidFill>
                  <a:schemeClr val="accent3"/>
                </a:solidFill>
                <a:latin typeface="Asap Condensed"/>
                <a:ea typeface="Asap Condensed"/>
                <a:cs typeface="Asap Condensed"/>
                <a:sym typeface="Asap Condensed"/>
              </a:rPr>
              <a:t>We’re here to help. Email Habiba anytime: hrotter@community.solutions</a:t>
            </a:r>
            <a:endParaRPr sz="1800">
              <a:solidFill>
                <a:schemeClr val="accent3"/>
              </a:solidFill>
              <a:latin typeface="Asap Condensed"/>
              <a:ea typeface="Asap Condensed"/>
              <a:cs typeface="Asap Condensed"/>
              <a:sym typeface="Asap Condensed"/>
            </a:endParaRPr>
          </a:p>
        </p:txBody>
      </p:sp>
      <p:pic>
        <p:nvPicPr>
          <p:cNvPr id="539" name="Google Shape;539;p8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540" name="Google Shape;540;p87"/>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Until then,</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9" name="Shape 269"/>
        <p:cNvGrpSpPr/>
        <p:nvPr/>
      </p:nvGrpSpPr>
      <p:grpSpPr>
        <a:xfrm>
          <a:off x="0" y="0"/>
          <a:ext cx="0" cy="0"/>
          <a:chOff x="0" y="0"/>
          <a:chExt cx="0" cy="0"/>
        </a:xfrm>
      </p:grpSpPr>
      <p:pic>
        <p:nvPicPr>
          <p:cNvPr id="270" name="Google Shape;270;p6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71" name="Google Shape;271;p60"/>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Your Team of Coaches</a:t>
            </a:r>
            <a:endParaRPr b="1" sz="4000">
              <a:solidFill>
                <a:srgbClr val="12B5EA"/>
              </a:solidFill>
              <a:highlight>
                <a:srgbClr val="12B5EA"/>
              </a:highlight>
              <a:latin typeface="Asap Condensed"/>
              <a:ea typeface="Asap Condensed"/>
              <a:cs typeface="Asap Condensed"/>
              <a:sym typeface="Asap Condensed"/>
            </a:endParaRPr>
          </a:p>
        </p:txBody>
      </p:sp>
      <p:pic>
        <p:nvPicPr>
          <p:cNvPr id="272" name="Google Shape;272;p60"/>
          <p:cNvPicPr preferRelativeResize="0"/>
          <p:nvPr/>
        </p:nvPicPr>
        <p:blipFill>
          <a:blip r:embed="rId4">
            <a:alphaModFix/>
          </a:blip>
          <a:stretch>
            <a:fillRect/>
          </a:stretch>
        </p:blipFill>
        <p:spPr>
          <a:xfrm>
            <a:off x="1454275" y="1325075"/>
            <a:ext cx="2406375" cy="2406350"/>
          </a:xfrm>
          <a:prstGeom prst="rect">
            <a:avLst/>
          </a:prstGeom>
          <a:noFill/>
          <a:ln>
            <a:noFill/>
          </a:ln>
        </p:spPr>
      </p:pic>
      <p:sp>
        <p:nvSpPr>
          <p:cNvPr id="273" name="Google Shape;273;p60"/>
          <p:cNvSpPr txBox="1"/>
          <p:nvPr/>
        </p:nvSpPr>
        <p:spPr>
          <a:xfrm>
            <a:off x="1454275" y="3914900"/>
            <a:ext cx="269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solidFill>
                  <a:schemeClr val="lt2"/>
                </a:solidFill>
                <a:latin typeface="Asap Condensed"/>
                <a:ea typeface="Asap Condensed"/>
                <a:cs typeface="Asap Condensed"/>
                <a:sym typeface="Asap Condensed"/>
              </a:rPr>
              <a:t>Habiba Rotter</a:t>
            </a:r>
            <a:endParaRPr b="1" i="1">
              <a:solidFill>
                <a:schemeClr val="lt2"/>
              </a:solidFill>
              <a:latin typeface="Asap Condensed"/>
              <a:ea typeface="Asap Condensed"/>
              <a:cs typeface="Asap Condensed"/>
              <a:sym typeface="Asap Condensed"/>
            </a:endParaRPr>
          </a:p>
          <a:p>
            <a:pPr indent="0" lvl="0" marL="0" rtl="0" algn="ctr">
              <a:spcBef>
                <a:spcPts val="0"/>
              </a:spcBef>
              <a:spcAft>
                <a:spcPts val="0"/>
              </a:spcAft>
              <a:buNone/>
            </a:pPr>
            <a:r>
              <a:rPr i="1" lang="en" sz="1150">
                <a:solidFill>
                  <a:srgbClr val="494949"/>
                </a:solidFill>
                <a:highlight>
                  <a:srgbClr val="EEEEEE"/>
                </a:highlight>
                <a:latin typeface="Raleway"/>
                <a:ea typeface="Raleway"/>
                <a:cs typeface="Raleway"/>
                <a:sym typeface="Raleway"/>
              </a:rPr>
              <a:t>Intervention Manager, Design And Delivery</a:t>
            </a:r>
            <a:endParaRPr b="1" i="1">
              <a:solidFill>
                <a:schemeClr val="lt2"/>
              </a:solidFill>
              <a:latin typeface="Asap Condensed"/>
              <a:ea typeface="Asap Condensed"/>
              <a:cs typeface="Asap Condensed"/>
              <a:sym typeface="Asap Condensed"/>
            </a:endParaRPr>
          </a:p>
        </p:txBody>
      </p:sp>
      <p:sp>
        <p:nvSpPr>
          <p:cNvPr id="274" name="Google Shape;274;p60"/>
          <p:cNvSpPr txBox="1"/>
          <p:nvPr/>
        </p:nvSpPr>
        <p:spPr>
          <a:xfrm>
            <a:off x="5277125" y="3914900"/>
            <a:ext cx="24792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2"/>
                </a:solidFill>
                <a:latin typeface="Asap Condensed"/>
                <a:ea typeface="Asap Condensed"/>
                <a:cs typeface="Asap Condensed"/>
                <a:sym typeface="Asap Condensed"/>
              </a:rPr>
              <a:t>Erin Healy</a:t>
            </a:r>
            <a:endParaRPr b="1">
              <a:solidFill>
                <a:schemeClr val="lt2"/>
              </a:solidFill>
              <a:latin typeface="Asap Condensed"/>
              <a:ea typeface="Asap Condensed"/>
              <a:cs typeface="Asap Condensed"/>
              <a:sym typeface="Asap Condensed"/>
            </a:endParaRPr>
          </a:p>
          <a:p>
            <a:pPr indent="0" lvl="0" marL="0" rtl="0" algn="ctr">
              <a:spcBef>
                <a:spcPts val="0"/>
              </a:spcBef>
              <a:spcAft>
                <a:spcPts val="0"/>
              </a:spcAft>
              <a:buNone/>
            </a:pPr>
            <a:r>
              <a:rPr i="1" lang="en" sz="1150">
                <a:solidFill>
                  <a:srgbClr val="494949"/>
                </a:solidFill>
                <a:highlight>
                  <a:srgbClr val="EEEEEE"/>
                </a:highlight>
                <a:latin typeface="Raleway"/>
                <a:ea typeface="Raleway"/>
                <a:cs typeface="Raleway"/>
                <a:sym typeface="Raleway"/>
              </a:rPr>
              <a:t>Strategy Lead, Large Scale Change</a:t>
            </a:r>
            <a:endParaRPr b="1" i="1">
              <a:solidFill>
                <a:schemeClr val="lt2"/>
              </a:solidFill>
              <a:latin typeface="Asap Condensed"/>
              <a:ea typeface="Asap Condensed"/>
              <a:cs typeface="Asap Condensed"/>
              <a:sym typeface="Asap Condensed"/>
            </a:endParaRPr>
          </a:p>
        </p:txBody>
      </p:sp>
      <p:pic>
        <p:nvPicPr>
          <p:cNvPr id="275" name="Google Shape;275;p60"/>
          <p:cNvPicPr preferRelativeResize="0"/>
          <p:nvPr/>
        </p:nvPicPr>
        <p:blipFill>
          <a:blip r:embed="rId5">
            <a:alphaModFix/>
          </a:blip>
          <a:stretch>
            <a:fillRect/>
          </a:stretch>
        </p:blipFill>
        <p:spPr>
          <a:xfrm>
            <a:off x="5277125" y="1315325"/>
            <a:ext cx="2406375" cy="2406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9" name="Shape 279"/>
        <p:cNvGrpSpPr/>
        <p:nvPr/>
      </p:nvGrpSpPr>
      <p:grpSpPr>
        <a:xfrm>
          <a:off x="0" y="0"/>
          <a:ext cx="0" cy="0"/>
          <a:chOff x="0" y="0"/>
          <a:chExt cx="0" cy="0"/>
        </a:xfrm>
      </p:grpSpPr>
      <p:pic>
        <p:nvPicPr>
          <p:cNvPr id="280" name="Google Shape;280;p61"/>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81" name="Google Shape;281;p61"/>
          <p:cNvSpPr txBox="1"/>
          <p:nvPr/>
        </p:nvSpPr>
        <p:spPr>
          <a:xfrm>
            <a:off x="417050" y="1100075"/>
            <a:ext cx="8727000" cy="3646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Talk about integrating system flow work into case conferencing</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Learn about the buckets system and how it can help you house clients faster</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Set you up to assign ‘bucket leads’</a:t>
            </a:r>
            <a:endParaRPr sz="1800">
              <a:solidFill>
                <a:srgbClr val="666666"/>
              </a:solidFill>
              <a:latin typeface="Asap Condensed"/>
              <a:ea typeface="Asap Condensed"/>
              <a:cs typeface="Asap Condensed"/>
              <a:sym typeface="Asap Condensed"/>
            </a:endParaRPr>
          </a:p>
        </p:txBody>
      </p:sp>
      <p:sp>
        <p:nvSpPr>
          <p:cNvPr id="282" name="Google Shape;282;p61"/>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Today we will</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6" name="Shape 286"/>
        <p:cNvGrpSpPr/>
        <p:nvPr/>
      </p:nvGrpSpPr>
      <p:grpSpPr>
        <a:xfrm>
          <a:off x="0" y="0"/>
          <a:ext cx="0" cy="0"/>
          <a:chOff x="0" y="0"/>
          <a:chExt cx="0" cy="0"/>
        </a:xfrm>
      </p:grpSpPr>
      <p:pic>
        <p:nvPicPr>
          <p:cNvPr id="287" name="Google Shape;287;p62"/>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88" name="Google Shape;288;p62"/>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If you haven’t calculated August data, take a few minutes to do it now</a:t>
            </a:r>
            <a:endParaRPr b="1" sz="3600">
              <a:solidFill>
                <a:srgbClr val="494949"/>
              </a:solidFill>
              <a:highlight>
                <a:srgbClr val="F3F3F3"/>
              </a:highlight>
              <a:latin typeface="Asap Condensed"/>
              <a:ea typeface="Asap Condensed"/>
              <a:cs typeface="Asap Condensed"/>
              <a:sym typeface="Asap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2" name="Shape 292"/>
        <p:cNvGrpSpPr/>
        <p:nvPr/>
      </p:nvGrpSpPr>
      <p:grpSpPr>
        <a:xfrm>
          <a:off x="0" y="0"/>
          <a:ext cx="0" cy="0"/>
          <a:chOff x="0" y="0"/>
          <a:chExt cx="0" cy="0"/>
        </a:xfrm>
      </p:grpSpPr>
      <p:pic>
        <p:nvPicPr>
          <p:cNvPr id="293" name="Google Shape;293;p63"/>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94" name="Google Shape;294;p63"/>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What’s the most recent change in your data? What do you attribute it to?</a:t>
            </a:r>
            <a:endParaRPr b="1" sz="3600">
              <a:solidFill>
                <a:srgbClr val="494949"/>
              </a:solidFill>
              <a:highlight>
                <a:srgbClr val="F3F3F3"/>
              </a:highlight>
              <a:latin typeface="Asap Condensed"/>
              <a:ea typeface="Asap Condensed"/>
              <a:cs typeface="Asap Condensed"/>
              <a:sym typeface="Asap Condensed"/>
            </a:endParaRPr>
          </a:p>
        </p:txBody>
      </p:sp>
      <p:sp>
        <p:nvSpPr>
          <p:cNvPr id="295" name="Google Shape;295;p63"/>
          <p:cNvSpPr txBox="1"/>
          <p:nvPr/>
        </p:nvSpPr>
        <p:spPr>
          <a:xfrm rot="-1323487">
            <a:off x="6236819" y="1235072"/>
            <a:ext cx="2113717" cy="53859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rgbClr val="FFFFFF"/>
                </a:solidFill>
                <a:highlight>
                  <a:srgbClr val="FF0000"/>
                </a:highlight>
                <a:latin typeface="Asap Condensed"/>
                <a:ea typeface="Asap Condensed"/>
                <a:cs typeface="Asap Condensed"/>
                <a:sym typeface="Asap Condensed"/>
              </a:rPr>
              <a:t>Chat or Unmute</a:t>
            </a:r>
            <a:endParaRPr sz="2300">
              <a:solidFill>
                <a:srgbClr val="FFFFFF"/>
              </a:solidFill>
              <a:highlight>
                <a:srgbClr val="FF0000"/>
              </a:highlight>
              <a:latin typeface="Asap Condensed"/>
              <a:ea typeface="Asap Condensed"/>
              <a:cs typeface="Asap Condensed"/>
              <a:sym typeface="Asap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9" name="Shape 299"/>
        <p:cNvGrpSpPr/>
        <p:nvPr/>
      </p:nvGrpSpPr>
      <p:grpSpPr>
        <a:xfrm>
          <a:off x="0" y="0"/>
          <a:ext cx="0" cy="0"/>
          <a:chOff x="0" y="0"/>
          <a:chExt cx="0" cy="0"/>
        </a:xfrm>
      </p:grpSpPr>
      <p:pic>
        <p:nvPicPr>
          <p:cNvPr id="300" name="Google Shape;300;p64"/>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01" name="Google Shape;301;p64"/>
          <p:cNvSpPr txBox="1"/>
          <p:nvPr>
            <p:ph type="title"/>
          </p:nvPr>
        </p:nvSpPr>
        <p:spPr>
          <a:xfrm>
            <a:off x="0" y="618500"/>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NoCo met and exceeded their aim!!!</a:t>
            </a:r>
            <a:endParaRPr b="1" sz="3600">
              <a:solidFill>
                <a:srgbClr val="494949"/>
              </a:solidFill>
              <a:highlight>
                <a:srgbClr val="F3F3F3"/>
              </a:highlight>
              <a:latin typeface="Asap Condensed"/>
              <a:ea typeface="Asap Condensed"/>
              <a:cs typeface="Asap Condensed"/>
              <a:sym typeface="Asap Condensed"/>
            </a:endParaRPr>
          </a:p>
        </p:txBody>
      </p:sp>
      <p:pic>
        <p:nvPicPr>
          <p:cNvPr id="302" name="Google Shape;302;p64"/>
          <p:cNvPicPr preferRelativeResize="0"/>
          <p:nvPr/>
        </p:nvPicPr>
        <p:blipFill>
          <a:blip r:embed="rId4">
            <a:alphaModFix/>
          </a:blip>
          <a:stretch>
            <a:fillRect/>
          </a:stretch>
        </p:blipFill>
        <p:spPr>
          <a:xfrm>
            <a:off x="105375" y="1661900"/>
            <a:ext cx="7448844" cy="3329201"/>
          </a:xfrm>
          <a:prstGeom prst="rect">
            <a:avLst/>
          </a:prstGeom>
          <a:noFill/>
          <a:ln>
            <a:noFill/>
          </a:ln>
        </p:spPr>
      </p:pic>
      <p:pic>
        <p:nvPicPr>
          <p:cNvPr id="303" name="Google Shape;303;p64"/>
          <p:cNvPicPr preferRelativeResize="0"/>
          <p:nvPr/>
        </p:nvPicPr>
        <p:blipFill>
          <a:blip r:embed="rId5">
            <a:alphaModFix/>
          </a:blip>
          <a:stretch>
            <a:fillRect/>
          </a:stretch>
        </p:blipFill>
        <p:spPr>
          <a:xfrm>
            <a:off x="6348413" y="125663"/>
            <a:ext cx="2619375" cy="1743075"/>
          </a:xfrm>
          <a:prstGeom prst="rect">
            <a:avLst/>
          </a:prstGeom>
          <a:noFill/>
          <a:ln>
            <a:noFill/>
          </a:ln>
        </p:spPr>
      </p:pic>
      <p:sp>
        <p:nvSpPr>
          <p:cNvPr id="304" name="Google Shape;304;p64"/>
          <p:cNvSpPr/>
          <p:nvPr/>
        </p:nvSpPr>
        <p:spPr>
          <a:xfrm>
            <a:off x="3363801" y="1939962"/>
            <a:ext cx="591150" cy="366925"/>
          </a:xfrm>
          <a:custGeom>
            <a:rect b="b" l="l" r="r" t="t"/>
            <a:pathLst>
              <a:path extrusionOk="0" h="14677" w="23646">
                <a:moveTo>
                  <a:pt x="22482" y="1759"/>
                </a:moveTo>
                <a:cubicBezTo>
                  <a:pt x="15321" y="-629"/>
                  <a:pt x="-1603" y="-1365"/>
                  <a:pt x="229" y="5958"/>
                </a:cubicBezTo>
                <a:cubicBezTo>
                  <a:pt x="1958" y="12872"/>
                  <a:pt x="14453" y="17049"/>
                  <a:pt x="20383" y="13096"/>
                </a:cubicBezTo>
                <a:cubicBezTo>
                  <a:pt x="23547" y="10987"/>
                  <a:pt x="25043" y="3459"/>
                  <a:pt x="21642" y="1759"/>
                </a:cubicBezTo>
              </a:path>
            </a:pathLst>
          </a:custGeom>
          <a:noFill/>
          <a:ln cap="flat" cmpd="sng" w="19050">
            <a:solidFill>
              <a:srgbClr val="FF0000"/>
            </a:solidFill>
            <a:prstDash val="solid"/>
            <a:round/>
            <a:headEnd len="med" w="med" type="none"/>
            <a:tailEnd len="med" w="med" type="none"/>
          </a:ln>
        </p:spPr>
      </p:sp>
      <p:sp>
        <p:nvSpPr>
          <p:cNvPr id="305" name="Google Shape;305;p64"/>
          <p:cNvSpPr/>
          <p:nvPr/>
        </p:nvSpPr>
        <p:spPr>
          <a:xfrm>
            <a:off x="2550550" y="2939150"/>
            <a:ext cx="566575" cy="379700"/>
          </a:xfrm>
          <a:custGeom>
            <a:rect b="b" l="l" r="r" t="t"/>
            <a:pathLst>
              <a:path extrusionOk="0" h="15188" w="22663">
                <a:moveTo>
                  <a:pt x="17223" y="839"/>
                </a:moveTo>
                <a:cubicBezTo>
                  <a:pt x="11140" y="839"/>
                  <a:pt x="-2294" y="2537"/>
                  <a:pt x="428" y="7977"/>
                </a:cubicBezTo>
                <a:cubicBezTo>
                  <a:pt x="3648" y="14413"/>
                  <a:pt x="15665" y="17334"/>
                  <a:pt x="21422" y="13016"/>
                </a:cubicBezTo>
                <a:cubicBezTo>
                  <a:pt x="25186" y="10193"/>
                  <a:pt x="19291" y="3327"/>
                  <a:pt x="15964" y="0"/>
                </a:cubicBezTo>
              </a:path>
            </a:pathLst>
          </a:custGeom>
          <a:noFill/>
          <a:ln cap="flat" cmpd="sng" w="19050">
            <a:solidFill>
              <a:srgbClr val="FF0000"/>
            </a:solidFill>
            <a:prstDash val="solid"/>
            <a:round/>
            <a:headEnd len="med" w="med" type="none"/>
            <a:tailEnd len="med" w="med" type="none"/>
          </a:ln>
        </p:spPr>
      </p:sp>
      <p:sp>
        <p:nvSpPr>
          <p:cNvPr id="306" name="Google Shape;306;p64"/>
          <p:cNvSpPr txBox="1"/>
          <p:nvPr/>
        </p:nvSpPr>
        <p:spPr>
          <a:xfrm>
            <a:off x="7631275" y="2372300"/>
            <a:ext cx="141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7" name="Google Shape;307;p64"/>
          <p:cNvSpPr/>
          <p:nvPr/>
        </p:nvSpPr>
        <p:spPr>
          <a:xfrm>
            <a:off x="6571075" y="2466775"/>
            <a:ext cx="2572938" cy="2141964"/>
          </a:xfrm>
          <a:prstGeom prst="irregularSeal2">
            <a:avLst/>
          </a:prstGeom>
          <a:solidFill>
            <a:srgbClr val="FF0000"/>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Asap Condensed"/>
                <a:ea typeface="Asap Condensed"/>
                <a:cs typeface="Asap Condensed"/>
                <a:sym typeface="Asap Condensed"/>
              </a:rPr>
              <a:t>Long Stayers 33% → 10%</a:t>
            </a:r>
            <a:endParaRPr b="1">
              <a:solidFill>
                <a:schemeClr val="lt1"/>
              </a:solidFill>
              <a:latin typeface="Asap Condensed"/>
              <a:ea typeface="Asap Condensed"/>
              <a:cs typeface="Asap Condensed"/>
              <a:sym typeface="Asap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1" name="Shape 311"/>
        <p:cNvGrpSpPr/>
        <p:nvPr/>
      </p:nvGrpSpPr>
      <p:grpSpPr>
        <a:xfrm>
          <a:off x="0" y="0"/>
          <a:ext cx="0" cy="0"/>
          <a:chOff x="0" y="0"/>
          <a:chExt cx="0" cy="0"/>
        </a:xfrm>
      </p:grpSpPr>
      <p:pic>
        <p:nvPicPr>
          <p:cNvPr id="312" name="Google Shape;312;p65"/>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13" name="Google Shape;313;p65"/>
          <p:cNvSpPr txBox="1"/>
          <p:nvPr>
            <p:ph type="title"/>
          </p:nvPr>
        </p:nvSpPr>
        <p:spPr>
          <a:xfrm>
            <a:off x="0" y="105937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Minneapolis</a:t>
            </a:r>
            <a:r>
              <a:rPr b="1" lang="en" sz="3600">
                <a:solidFill>
                  <a:srgbClr val="434343"/>
                </a:solidFill>
                <a:highlight>
                  <a:srgbClr val="F3F3F3"/>
                </a:highlight>
                <a:latin typeface="Asap Condensed"/>
                <a:ea typeface="Asap Condensed"/>
                <a:cs typeface="Asap Condensed"/>
                <a:sym typeface="Asap Condensed"/>
              </a:rPr>
              <a:t> met and exceeded their aim!!!</a:t>
            </a:r>
            <a:endParaRPr b="1" sz="3600">
              <a:solidFill>
                <a:srgbClr val="494949"/>
              </a:solidFill>
              <a:highlight>
                <a:srgbClr val="F3F3F3"/>
              </a:highlight>
              <a:latin typeface="Asap Condensed"/>
              <a:ea typeface="Asap Condensed"/>
              <a:cs typeface="Asap Condensed"/>
              <a:sym typeface="Asap Condensed"/>
            </a:endParaRPr>
          </a:p>
        </p:txBody>
      </p:sp>
      <p:pic>
        <p:nvPicPr>
          <p:cNvPr id="314" name="Google Shape;314;p65"/>
          <p:cNvPicPr preferRelativeResize="0"/>
          <p:nvPr/>
        </p:nvPicPr>
        <p:blipFill>
          <a:blip r:embed="rId4">
            <a:alphaModFix/>
          </a:blip>
          <a:stretch>
            <a:fillRect/>
          </a:stretch>
        </p:blipFill>
        <p:spPr>
          <a:xfrm>
            <a:off x="6922400" y="0"/>
            <a:ext cx="2274075" cy="1273475"/>
          </a:xfrm>
          <a:prstGeom prst="rect">
            <a:avLst/>
          </a:prstGeom>
          <a:noFill/>
          <a:ln>
            <a:noFill/>
          </a:ln>
        </p:spPr>
      </p:pic>
      <p:pic>
        <p:nvPicPr>
          <p:cNvPr id="315" name="Google Shape;315;p65"/>
          <p:cNvPicPr preferRelativeResize="0"/>
          <p:nvPr/>
        </p:nvPicPr>
        <p:blipFill>
          <a:blip r:embed="rId5">
            <a:alphaModFix/>
          </a:blip>
          <a:stretch>
            <a:fillRect/>
          </a:stretch>
        </p:blipFill>
        <p:spPr>
          <a:xfrm>
            <a:off x="152400" y="1714400"/>
            <a:ext cx="8839199" cy="3068484"/>
          </a:xfrm>
          <a:prstGeom prst="rect">
            <a:avLst/>
          </a:prstGeom>
          <a:noFill/>
          <a:ln>
            <a:noFill/>
          </a:ln>
        </p:spPr>
      </p:pic>
      <p:sp>
        <p:nvSpPr>
          <p:cNvPr id="316" name="Google Shape;316;p65"/>
          <p:cNvSpPr/>
          <p:nvPr/>
        </p:nvSpPr>
        <p:spPr>
          <a:xfrm>
            <a:off x="3715037" y="2542275"/>
            <a:ext cx="1283425" cy="1113425"/>
          </a:xfrm>
          <a:custGeom>
            <a:rect b="b" l="l" r="r" t="t"/>
            <a:pathLst>
              <a:path extrusionOk="0" h="44537" w="51337">
                <a:moveTo>
                  <a:pt x="51337" y="0"/>
                </a:moveTo>
                <a:cubicBezTo>
                  <a:pt x="34508" y="0"/>
                  <a:pt x="21077" y="16156"/>
                  <a:pt x="9705" y="28562"/>
                </a:cubicBezTo>
                <a:cubicBezTo>
                  <a:pt x="7150" y="31349"/>
                  <a:pt x="4711" y="34251"/>
                  <a:pt x="2443" y="37276"/>
                </a:cubicBezTo>
                <a:cubicBezTo>
                  <a:pt x="1831" y="38092"/>
                  <a:pt x="2495" y="40180"/>
                  <a:pt x="1475" y="40180"/>
                </a:cubicBezTo>
                <a:cubicBezTo>
                  <a:pt x="-623" y="40180"/>
                  <a:pt x="1475" y="35985"/>
                  <a:pt x="1475" y="33887"/>
                </a:cubicBezTo>
                <a:cubicBezTo>
                  <a:pt x="1475" y="30596"/>
                  <a:pt x="467" y="22733"/>
                  <a:pt x="3411" y="24205"/>
                </a:cubicBezTo>
                <a:cubicBezTo>
                  <a:pt x="4566" y="24782"/>
                  <a:pt x="3411" y="26787"/>
                  <a:pt x="3411" y="28078"/>
                </a:cubicBezTo>
                <a:cubicBezTo>
                  <a:pt x="3411" y="32141"/>
                  <a:pt x="2944" y="36238"/>
                  <a:pt x="1959" y="40180"/>
                </a:cubicBezTo>
                <a:cubicBezTo>
                  <a:pt x="1588" y="41665"/>
                  <a:pt x="-1024" y="44537"/>
                  <a:pt x="507" y="44537"/>
                </a:cubicBezTo>
                <a:cubicBezTo>
                  <a:pt x="2450" y="44537"/>
                  <a:pt x="3078" y="41429"/>
                  <a:pt x="4864" y="40664"/>
                </a:cubicBezTo>
                <a:cubicBezTo>
                  <a:pt x="9336" y="38748"/>
                  <a:pt x="14522" y="39212"/>
                  <a:pt x="19387" y="39212"/>
                </a:cubicBezTo>
              </a:path>
            </a:pathLst>
          </a:custGeom>
          <a:noFill/>
          <a:ln cap="flat" cmpd="sng" w="19050">
            <a:solidFill>
              <a:srgbClr val="FF0000"/>
            </a:solidFill>
            <a:prstDash val="solid"/>
            <a:round/>
            <a:headEnd len="med" w="med" type="none"/>
            <a:tailEnd len="med" w="med" type="none"/>
          </a:ln>
        </p:spPr>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mmunity Solutions Evergree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