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5143500" cx="9144000"/>
  <p:notesSz cx="6858000" cy="9144000"/>
  <p:embeddedFontLst>
    <p:embeddedFont>
      <p:font typeface="Asap Condensed"/>
      <p:regular r:id="rId45"/>
      <p:bold r:id="rId46"/>
      <p:italic r:id="rId47"/>
      <p:boldItalic r:id="rId48"/>
    </p:embeddedFont>
    <p:embeddedFont>
      <p:font typeface="Raleway"/>
      <p:regular r:id="rId49"/>
      <p:bold r:id="rId50"/>
      <p:italic r:id="rId51"/>
      <p:boldItalic r:id="rId52"/>
    </p:embeddedFont>
    <p:embeddedFont>
      <p:font typeface="Raleway Thin"/>
      <p:regular r:id="rId53"/>
      <p:bold r:id="rId54"/>
      <p:italic r:id="rId55"/>
      <p:boldItalic r:id="rId56"/>
    </p:embeddedFont>
    <p:embeddedFont>
      <p:font typeface="Asap Condensed Medium"/>
      <p:regular r:id="rId57"/>
      <p:bold r:id="rId58"/>
      <p:italic r:id="rId59"/>
      <p:boldItalic r:id="rId60"/>
    </p:embeddedFont>
    <p:embeddedFont>
      <p:font typeface="Roboto Condensed"/>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65">
          <p15:clr>
            <a:srgbClr val="9AA0A6"/>
          </p15:clr>
        </p15:guide>
        <p15:guide id="2" pos="546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7F123E8-AA9B-49D8-8486-50631A331F49}">
  <a:tblStyle styleId="{77F123E8-AA9B-49D8-8486-50631A331F4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65"/>
        <p:guide pos="546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AsapCondensed-bold.fntdata"/><Relationship Id="rId45" Type="http://schemas.openxmlformats.org/officeDocument/2006/relationships/font" Target="fonts/AsapCondense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AsapCondensed-boldItalic.fntdata"/><Relationship Id="rId47" Type="http://schemas.openxmlformats.org/officeDocument/2006/relationships/font" Target="fonts/AsapCondensed-italic.fntdata"/><Relationship Id="rId49" Type="http://schemas.openxmlformats.org/officeDocument/2006/relationships/font" Target="fonts/Raleway-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Condensed-bold.fntdata"/><Relationship Id="rId61" Type="http://schemas.openxmlformats.org/officeDocument/2006/relationships/font" Target="fonts/RobotoCondensed-regular.fntdata"/><Relationship Id="rId20" Type="http://schemas.openxmlformats.org/officeDocument/2006/relationships/slide" Target="slides/slide14.xml"/><Relationship Id="rId64" Type="http://schemas.openxmlformats.org/officeDocument/2006/relationships/font" Target="fonts/RobotoCondensed-boldItalic.fntdata"/><Relationship Id="rId63" Type="http://schemas.openxmlformats.org/officeDocument/2006/relationships/font" Target="fonts/RobotoCondense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AsapCondensedMedium-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aleway-italic.fntdata"/><Relationship Id="rId50" Type="http://schemas.openxmlformats.org/officeDocument/2006/relationships/font" Target="fonts/Raleway-bold.fntdata"/><Relationship Id="rId53" Type="http://schemas.openxmlformats.org/officeDocument/2006/relationships/font" Target="fonts/RalewayThin-regular.fntdata"/><Relationship Id="rId52" Type="http://schemas.openxmlformats.org/officeDocument/2006/relationships/font" Target="fonts/Raleway-boldItalic.fntdata"/><Relationship Id="rId11" Type="http://schemas.openxmlformats.org/officeDocument/2006/relationships/slide" Target="slides/slide5.xml"/><Relationship Id="rId55" Type="http://schemas.openxmlformats.org/officeDocument/2006/relationships/font" Target="fonts/RalewayThin-italic.fntdata"/><Relationship Id="rId10" Type="http://schemas.openxmlformats.org/officeDocument/2006/relationships/slide" Target="slides/slide4.xml"/><Relationship Id="rId54" Type="http://schemas.openxmlformats.org/officeDocument/2006/relationships/font" Target="fonts/RalewayThin-bold.fntdata"/><Relationship Id="rId13" Type="http://schemas.openxmlformats.org/officeDocument/2006/relationships/slide" Target="slides/slide7.xml"/><Relationship Id="rId57" Type="http://schemas.openxmlformats.org/officeDocument/2006/relationships/font" Target="fonts/AsapCondensedMedium-regular.fntdata"/><Relationship Id="rId12" Type="http://schemas.openxmlformats.org/officeDocument/2006/relationships/slide" Target="slides/slide6.xml"/><Relationship Id="rId56" Type="http://schemas.openxmlformats.org/officeDocument/2006/relationships/font" Target="fonts/RalewayThin-boldItalic.fntdata"/><Relationship Id="rId15" Type="http://schemas.openxmlformats.org/officeDocument/2006/relationships/slide" Target="slides/slide9.xml"/><Relationship Id="rId59" Type="http://schemas.openxmlformats.org/officeDocument/2006/relationships/font" Target="fonts/AsapCondensedMedium-italic.fntdata"/><Relationship Id="rId14" Type="http://schemas.openxmlformats.org/officeDocument/2006/relationships/slide" Target="slides/slide8.xml"/><Relationship Id="rId58" Type="http://schemas.openxmlformats.org/officeDocument/2006/relationships/font" Target="fonts/AsapCondensedMedium-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mural.co/t/builtforzero2112/m/builtforzero2112/1632238644634/7aa8e6ae235e7aee27b1a27802a669d579bcf59e?sender=collab2826"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a8e5b1e5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a8e5b1e5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e95dc47ce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e95dc47ce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WMV team unmute, what got you there?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f23075421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f23075421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Yamhill</a:t>
            </a:r>
            <a:r>
              <a:rPr lang="en"/>
              <a:t> team unmute, what got you there?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687d9585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e687d9585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edd9d9e6d4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edd9d9e6d4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edd9d9e6d4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edd9d9e6d4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edd9d9e6d4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edd9d9e6d4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edd9d9e6d4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edd9d9e6d4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edd9d9e6d4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edd9d9e6d4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e95dc47ce4_1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e95dc47ce4_1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f230754214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f230754214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EH</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cf20f8ccc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cf20f8ccc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f230754214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f230754214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edd9d9e6d4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edd9d9e6d4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f23075421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f23075421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edd9d9e6d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edd9d9e6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edd9d9e6d4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edd9d9e6d4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edd9d9e6d4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edd9d9e6d4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edd9d9e6d4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edd9d9e6d4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f23075421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f23075421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f23075421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f2307542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f0ac1757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f0ac1757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edd9d9e6d4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edd9d9e6d4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f230754214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f230754214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f230754214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f230754214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f230754214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f230754214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Link </a:t>
            </a:r>
            <a:r>
              <a:rPr lang="en" u="sng">
                <a:solidFill>
                  <a:srgbClr val="0277BD"/>
                </a:solidFill>
                <a:hlinkClick r:id="rId2">
                  <a:extLst>
                    <a:ext uri="{A12FA001-AC4F-418D-AE19-62706E023703}">
                      <ahyp:hlinkClr val="tx"/>
                    </a:ext>
                  </a:extLst>
                </a:hlinkClick>
              </a:rPr>
              <a:t>here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f0ac17574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f0ac17574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Link here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e95dc47ce4_1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e95dc47ce4_1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EH</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e95dc47ce4_1_7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e95dc47ce4_1_7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edd9d9e6d4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edd9d9e6d4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edd9d9e6d4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edd9d9e6d4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f230754214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f230754214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edd9d9e6d4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edd9d9e6d4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dfed7427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dfed7427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b6c3f52f7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b6c3f52f7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e687d9585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e687d9585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Right now, tap into your most focused, nerdy, number loving brain!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e95dc47c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e95dc47c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e95dc47ce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e95dc47ce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photo" type="title">
  <p:cSld name="TITLE">
    <p:bg>
      <p:bgPr>
        <a:blipFill>
          <a:blip r:embed="rId2">
            <a:alphaModFix/>
          </a:blip>
          <a:stretch>
            <a:fillRect/>
          </a:stretch>
        </a:blipFill>
      </p:bgPr>
    </p:bg>
    <p:spTree>
      <p:nvGrpSpPr>
        <p:cNvPr id="7" name="Shape 7"/>
        <p:cNvGrpSpPr/>
        <p:nvPr/>
      </p:nvGrpSpPr>
      <p:grpSpPr>
        <a:xfrm>
          <a:off x="0" y="0"/>
          <a:ext cx="0" cy="0"/>
          <a:chOff x="0" y="0"/>
          <a:chExt cx="0" cy="0"/>
        </a:xfrm>
      </p:grpSpPr>
      <p:sp>
        <p:nvSpPr>
          <p:cNvPr id="8" name="Google Shape;8;p2"/>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lang="en" sz="4000">
                <a:latin typeface="Asap Condensed"/>
                <a:ea typeface="Asap Condensed"/>
                <a:cs typeface="Asap Condensed"/>
                <a:sym typeface="Asap Condensed"/>
              </a:rPr>
            </a:br>
            <a:r>
              <a:rPr b="1" lang="en" sz="4400">
                <a:solidFill>
                  <a:schemeClr val="lt1"/>
                </a:solidFill>
                <a:highlight>
                  <a:srgbClr val="12B5EA"/>
                </a:highlight>
                <a:latin typeface="Asap Condensed"/>
                <a:ea typeface="Asap Condensed"/>
                <a:cs typeface="Asap Condensed"/>
                <a:sym typeface="Asap Condensed"/>
              </a:rPr>
              <a:t> Community Solutions</a:t>
            </a:r>
            <a:r>
              <a:rPr b="1" lang="en" sz="4400">
                <a:solidFill>
                  <a:srgbClr val="12B5EA"/>
                </a:solidFill>
                <a:highlight>
                  <a:srgbClr val="12B5EA"/>
                </a:highlight>
                <a:latin typeface="Asap Condensed"/>
                <a:ea typeface="Asap Condensed"/>
                <a:cs typeface="Asap Condensed"/>
                <a:sym typeface="Asap Condensed"/>
              </a:rPr>
              <a:t>.</a:t>
            </a:r>
            <a:endParaRPr b="1" sz="4400">
              <a:solidFill>
                <a:srgbClr val="12B5EA"/>
              </a:solidFill>
              <a:highlight>
                <a:srgbClr val="12B5EA"/>
              </a:highlight>
              <a:latin typeface="Asap Condensed"/>
              <a:ea typeface="Asap Condensed"/>
              <a:cs typeface="Asap Condensed"/>
              <a:sym typeface="Asap Condensed"/>
            </a:endParaRPr>
          </a:p>
        </p:txBody>
      </p:sp>
      <p:sp>
        <p:nvSpPr>
          <p:cNvPr id="9" name="Google Shape;9;p2"/>
          <p:cNvSpPr txBox="1"/>
          <p:nvPr/>
        </p:nvSpPr>
        <p:spPr>
          <a:xfrm>
            <a:off x="464250" y="3216350"/>
            <a:ext cx="82155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0" lang="en">
                <a:solidFill>
                  <a:schemeClr val="lt1"/>
                </a:solidFill>
                <a:latin typeface="Raleway Thin"/>
                <a:ea typeface="Raleway Thin"/>
                <a:cs typeface="Raleway Thin"/>
                <a:sym typeface="Raleway Thin"/>
              </a:rPr>
              <a:t>August 7, 2020</a:t>
            </a:r>
            <a:endParaRPr i="0">
              <a:solidFill>
                <a:schemeClr val="lt1"/>
              </a:solidFill>
              <a:latin typeface="Raleway Thin"/>
              <a:ea typeface="Raleway Thin"/>
              <a:cs typeface="Raleway Thin"/>
              <a:sym typeface="Raleway Thi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shboard">
  <p:cSld name="TITLE_AND_BODY_2_1_1_1">
    <p:bg>
      <p:bgPr>
        <a:solidFill>
          <a:srgbClr val="FFFFFF"/>
        </a:solidFill>
      </p:bgPr>
    </p:bg>
    <p:spTree>
      <p:nvGrpSpPr>
        <p:cNvPr id="44" name="Shape 44"/>
        <p:cNvGrpSpPr/>
        <p:nvPr/>
      </p:nvGrpSpPr>
      <p:grpSpPr>
        <a:xfrm>
          <a:off x="0" y="0"/>
          <a:ext cx="0" cy="0"/>
          <a:chOff x="0" y="0"/>
          <a:chExt cx="0" cy="0"/>
        </a:xfrm>
      </p:grpSpPr>
      <p:sp>
        <p:nvSpPr>
          <p:cNvPr id="45" name="Google Shape;45;p11"/>
          <p:cNvSpPr/>
          <p:nvPr/>
        </p:nvSpPr>
        <p:spPr>
          <a:xfrm>
            <a:off x="0" y="0"/>
            <a:ext cx="4541700" cy="5143500"/>
          </a:xfrm>
          <a:prstGeom prst="rect">
            <a:avLst/>
          </a:prstGeom>
          <a:solidFill>
            <a:srgbClr val="FF6F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 name="Google Shape;46;p11"/>
          <p:cNvPicPr preferRelativeResize="0"/>
          <p:nvPr/>
        </p:nvPicPr>
        <p:blipFill>
          <a:blip r:embed="rId2">
            <a:alphaModFix/>
          </a:blip>
          <a:stretch>
            <a:fillRect/>
          </a:stretch>
        </p:blipFill>
        <p:spPr>
          <a:xfrm>
            <a:off x="228600" y="-41673"/>
            <a:ext cx="8991600" cy="5212822"/>
          </a:xfrm>
          <a:prstGeom prst="rect">
            <a:avLst/>
          </a:prstGeom>
          <a:noFill/>
          <a:ln>
            <a:noFill/>
          </a:ln>
        </p:spPr>
      </p:pic>
      <p:sp>
        <p:nvSpPr>
          <p:cNvPr id="47" name="Google Shape;47;p11"/>
          <p:cNvSpPr/>
          <p:nvPr/>
        </p:nvSpPr>
        <p:spPr>
          <a:xfrm>
            <a:off x="4764350" y="1246425"/>
            <a:ext cx="489300" cy="427200"/>
          </a:xfrm>
          <a:prstGeom prst="rect">
            <a:avLst/>
          </a:prstGeom>
          <a:solidFill>
            <a:srgbClr val="9520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1"/>
          <p:cNvSpPr/>
          <p:nvPr/>
        </p:nvSpPr>
        <p:spPr>
          <a:xfrm flipH="1">
            <a:off x="5031950" y="1147075"/>
            <a:ext cx="221700" cy="538500"/>
          </a:xfrm>
          <a:prstGeom prst="rtTriangle">
            <a:avLst/>
          </a:prstGeom>
          <a:solidFill>
            <a:srgbClr val="C45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nvSpPr>
        <p:spPr>
          <a:xfrm>
            <a:off x="4662950" y="1186625"/>
            <a:ext cx="772500" cy="53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300">
                <a:solidFill>
                  <a:schemeClr val="lt1"/>
                </a:solidFill>
                <a:latin typeface="Asap Condensed"/>
                <a:ea typeface="Asap Condensed"/>
                <a:cs typeface="Asap Condensed"/>
                <a:sym typeface="Asap Condensed"/>
              </a:rPr>
              <a:t>13</a:t>
            </a:r>
            <a:endParaRPr b="1" sz="4300">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mission">
  <p:cSld name="TITLE_AND_BODY_1">
    <p:spTree>
      <p:nvGrpSpPr>
        <p:cNvPr id="50" name="Shape 50"/>
        <p:cNvGrpSpPr/>
        <p:nvPr/>
      </p:nvGrpSpPr>
      <p:grpSpPr>
        <a:xfrm>
          <a:off x="0" y="0"/>
          <a:ext cx="0" cy="0"/>
          <a:chOff x="0" y="0"/>
          <a:chExt cx="0" cy="0"/>
        </a:xfrm>
      </p:grpSpPr>
      <p:pic>
        <p:nvPicPr>
          <p:cNvPr id="51" name="Google Shape;51;p12"/>
          <p:cNvPicPr preferRelativeResize="0"/>
          <p:nvPr/>
        </p:nvPicPr>
        <p:blipFill>
          <a:blip r:embed="rId2">
            <a:alphaModFix/>
          </a:blip>
          <a:stretch>
            <a:fillRect/>
          </a:stretch>
        </p:blipFill>
        <p:spPr>
          <a:xfrm>
            <a:off x="0" y="0"/>
            <a:ext cx="9144000" cy="5143484"/>
          </a:xfrm>
          <a:prstGeom prst="rect">
            <a:avLst/>
          </a:prstGeom>
          <a:noFill/>
          <a:ln>
            <a:noFill/>
          </a:ln>
        </p:spPr>
      </p:pic>
      <p:sp>
        <p:nvSpPr>
          <p:cNvPr id="52" name="Google Shape;52;p12"/>
          <p:cNvSpPr/>
          <p:nvPr/>
        </p:nvSpPr>
        <p:spPr>
          <a:xfrm>
            <a:off x="0" y="3742575"/>
            <a:ext cx="9144000" cy="1401000"/>
          </a:xfrm>
          <a:prstGeom prst="rect">
            <a:avLst/>
          </a:prstGeom>
          <a:solidFill>
            <a:srgbClr val="12B5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494CB"/>
              </a:solidFill>
            </a:endParaRPr>
          </a:p>
        </p:txBody>
      </p:sp>
      <p:sp>
        <p:nvSpPr>
          <p:cNvPr id="53" name="Google Shape;53;p12"/>
          <p:cNvSpPr txBox="1"/>
          <p:nvPr/>
        </p:nvSpPr>
        <p:spPr>
          <a:xfrm>
            <a:off x="433200" y="3608075"/>
            <a:ext cx="8277600" cy="1405800"/>
          </a:xfrm>
          <a:prstGeom prst="rect">
            <a:avLst/>
          </a:prstGeom>
          <a:noFill/>
          <a:ln>
            <a:noFill/>
          </a:ln>
        </p:spPr>
        <p:txBody>
          <a:bodyPr anchorCtr="0" anchor="ctr" bIns="91425" lIns="91425" spcFirstLastPara="1" rIns="91425" wrap="square" tIns="91425">
            <a:noAutofit/>
          </a:bodyPr>
          <a:lstStyle/>
          <a:p>
            <a:pPr indent="457200" lvl="1" marL="0" rtl="0" algn="l">
              <a:lnSpc>
                <a:spcPct val="115000"/>
              </a:lnSpc>
              <a:spcBef>
                <a:spcPts val="0"/>
              </a:spcBef>
              <a:spcAft>
                <a:spcPts val="0"/>
              </a:spcAft>
              <a:buNone/>
            </a:pPr>
            <a:r>
              <a:rPr lang="en" sz="2000">
                <a:latin typeface="Asap Condensed"/>
                <a:ea typeface="Asap Condensed"/>
                <a:cs typeface="Asap Condensed"/>
                <a:sym typeface="Asap Condensed"/>
              </a:rPr>
              <a:t>   </a:t>
            </a:r>
            <a:r>
              <a:rPr lang="en" sz="2000">
                <a:solidFill>
                  <a:srgbClr val="FFFFFF"/>
                </a:solidFill>
                <a:latin typeface="Asap Condensed"/>
                <a:ea typeface="Asap Condensed"/>
                <a:cs typeface="Asap Condensed"/>
                <a:sym typeface="Asap Condensed"/>
              </a:rPr>
              <a:t>                                </a:t>
            </a:r>
            <a:endParaRPr sz="2000">
              <a:solidFill>
                <a:srgbClr val="FFFFFF"/>
              </a:solidFill>
              <a:latin typeface="Asap Condensed"/>
              <a:ea typeface="Asap Condensed"/>
              <a:cs typeface="Asap Condensed"/>
              <a:sym typeface="Asap Condensed"/>
            </a:endParaRPr>
          </a:p>
          <a:p>
            <a:pPr indent="0" lvl="1" marL="0" rtl="0" algn="l">
              <a:lnSpc>
                <a:spcPct val="115000"/>
              </a:lnSpc>
              <a:spcBef>
                <a:spcPts val="0"/>
              </a:spcBef>
              <a:spcAft>
                <a:spcPts val="0"/>
              </a:spcAft>
              <a:buNone/>
            </a:pPr>
            <a:r>
              <a:rPr b="1" lang="en" sz="1800">
                <a:solidFill>
                  <a:schemeClr val="lt1"/>
                </a:solidFill>
                <a:latin typeface="Asap Condensed"/>
                <a:ea typeface="Asap Condensed"/>
                <a:cs typeface="Asap Condensed"/>
                <a:sym typeface="Asap Condensed"/>
              </a:rPr>
              <a:t>We w</a:t>
            </a:r>
            <a:r>
              <a:rPr b="1" lang="en" sz="1800">
                <a:solidFill>
                  <a:srgbClr val="FFFFFF"/>
                </a:solidFill>
                <a:latin typeface="Asap Condensed"/>
                <a:ea typeface="Asap Condensed"/>
                <a:cs typeface="Asap Condensed"/>
                <a:sym typeface="Asap Condensed"/>
              </a:rPr>
              <a:t>ork for a lasting end to homelessness that leaves no one behind.</a:t>
            </a:r>
            <a:r>
              <a:rPr lang="en" sz="1800">
                <a:solidFill>
                  <a:srgbClr val="FFFFFF"/>
                </a:solidFill>
                <a:latin typeface="Asap Condensed"/>
                <a:ea typeface="Asap Condensed"/>
                <a:cs typeface="Asap Condensed"/>
                <a:sym typeface="Asap Condensed"/>
              </a:rPr>
              <a:t> </a:t>
            </a:r>
            <a:br>
              <a:rPr lang="en" sz="2000">
                <a:solidFill>
                  <a:srgbClr val="FFFFFF"/>
                </a:solidFill>
                <a:latin typeface="Asap Condensed"/>
                <a:ea typeface="Asap Condensed"/>
                <a:cs typeface="Asap Condensed"/>
                <a:sym typeface="Asap Condensed"/>
              </a:rPr>
            </a:br>
            <a:r>
              <a:rPr lang="en" sz="1500">
                <a:solidFill>
                  <a:srgbClr val="FFFFFF"/>
                </a:solidFill>
                <a:latin typeface="Asap Condensed"/>
                <a:ea typeface="Asap Condensed"/>
                <a:cs typeface="Asap Condensed"/>
                <a:sym typeface="Asap Condensed"/>
              </a:rPr>
              <a:t>We envision a more equitable society where homelessness is never inevitable, inescapable, or a way of life.</a:t>
            </a:r>
            <a:endParaRPr sz="1500">
              <a:solidFill>
                <a:srgbClr val="FFFFFF"/>
              </a:solidFill>
              <a:latin typeface="Asap Condensed"/>
              <a:ea typeface="Asap Condensed"/>
              <a:cs typeface="Asap Condensed"/>
              <a:sym typeface="Asap Condensed"/>
            </a:endParaRPr>
          </a:p>
        </p:txBody>
      </p:sp>
      <p:sp>
        <p:nvSpPr>
          <p:cNvPr id="54" name="Google Shape;54;p12"/>
          <p:cNvSpPr/>
          <p:nvPr/>
        </p:nvSpPr>
        <p:spPr>
          <a:xfrm>
            <a:off x="0" y="3261075"/>
            <a:ext cx="2055300" cy="676800"/>
          </a:xfrm>
          <a:prstGeom prst="rect">
            <a:avLst/>
          </a:prstGeom>
          <a:solidFill>
            <a:srgbClr val="0494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 name="Google Shape;55;p12"/>
          <p:cNvPicPr preferRelativeResize="0"/>
          <p:nvPr/>
        </p:nvPicPr>
        <p:blipFill>
          <a:blip r:embed="rId3">
            <a:alphaModFix/>
          </a:blip>
          <a:stretch>
            <a:fillRect/>
          </a:stretch>
        </p:blipFill>
        <p:spPr>
          <a:xfrm>
            <a:off x="516550" y="3400300"/>
            <a:ext cx="1426074" cy="4254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s - maroon">
  <p:cSld name="TITLE_AND_TWO_COLUMNS_1">
    <p:bg>
      <p:bgPr>
        <a:solidFill>
          <a:srgbClr val="A50A51"/>
        </a:solidFill>
      </p:bgPr>
    </p:bg>
    <p:spTree>
      <p:nvGrpSpPr>
        <p:cNvPr id="56" name="Shape 56"/>
        <p:cNvGrpSpPr/>
        <p:nvPr/>
      </p:nvGrpSpPr>
      <p:grpSpPr>
        <a:xfrm>
          <a:off x="0" y="0"/>
          <a:ext cx="0" cy="0"/>
          <a:chOff x="0" y="0"/>
          <a:chExt cx="0" cy="0"/>
        </a:xfrm>
      </p:grpSpPr>
      <p:sp>
        <p:nvSpPr>
          <p:cNvPr id="57" name="Google Shape;57;p13"/>
          <p:cNvSpPr txBox="1"/>
          <p:nvPr/>
        </p:nvSpPr>
        <p:spPr>
          <a:xfrm>
            <a:off x="1825350" y="1170350"/>
            <a:ext cx="5493300" cy="304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2800">
                <a:solidFill>
                  <a:srgbClr val="86AF15"/>
                </a:solidFill>
                <a:highlight>
                  <a:schemeClr val="lt1"/>
                </a:highlight>
                <a:latin typeface="Asap Condensed"/>
                <a:ea typeface="Asap Condensed"/>
                <a:cs typeface="Asap Condensed"/>
                <a:sym typeface="Asap Condensed"/>
              </a:rPr>
              <a:t> 78,000 </a:t>
            </a:r>
            <a:r>
              <a:rPr lang="en" sz="2800">
                <a:solidFill>
                  <a:srgbClr val="666666"/>
                </a:solidFill>
                <a:highlight>
                  <a:schemeClr val="lt1"/>
                </a:highlight>
                <a:latin typeface="Asap Condensed"/>
                <a:ea typeface="Asap Condensed"/>
                <a:cs typeface="Asap Condensed"/>
                <a:sym typeface="Asap Condensed"/>
              </a:rPr>
              <a:t>for our work</a:t>
            </a:r>
            <a:r>
              <a:rPr lang="en" sz="2800">
                <a:solidFill>
                  <a:schemeClr val="lt1"/>
                </a:solidFill>
                <a:highlight>
                  <a:schemeClr val="lt1"/>
                </a:highlight>
                <a:latin typeface="Asap Condensed"/>
                <a:ea typeface="Asap Condensed"/>
                <a:cs typeface="Asap Condensed"/>
                <a:sym typeface="Asap Condensed"/>
              </a:rPr>
              <a:t>.</a:t>
            </a:r>
            <a:br>
              <a:rPr lang="en" sz="2800">
                <a:solidFill>
                  <a:srgbClr val="666666"/>
                </a:solidFill>
                <a:highlight>
                  <a:schemeClr val="lt1"/>
                </a:highlight>
                <a:latin typeface="Asap Condensed"/>
                <a:ea typeface="Asap Condensed"/>
                <a:cs typeface="Asap Condensed"/>
                <a:sym typeface="Asap Condensed"/>
              </a:rPr>
            </a:br>
            <a:r>
              <a:rPr lang="en" sz="2800">
                <a:solidFill>
                  <a:srgbClr val="666666"/>
                </a:solidFill>
                <a:highlight>
                  <a:schemeClr val="lt1"/>
                </a:highlight>
                <a:latin typeface="Asap Condensed"/>
                <a:ea typeface="Asap Condensed"/>
                <a:cs typeface="Asap Condensed"/>
                <a:sym typeface="Asap Condensed"/>
              </a:rPr>
              <a:t> </a:t>
            </a:r>
            <a:r>
              <a:rPr b="1" lang="en" sz="2800">
                <a:solidFill>
                  <a:srgbClr val="86AF15"/>
                </a:solidFill>
                <a:highlight>
                  <a:schemeClr val="lt1"/>
                </a:highlight>
                <a:latin typeface="Asap Condensed"/>
                <a:ea typeface="Asap Condensed"/>
                <a:cs typeface="Asap Condensed"/>
                <a:sym typeface="Asap Condensed"/>
              </a:rPr>
              <a:t>32</a:t>
            </a:r>
            <a:r>
              <a:rPr lang="en" sz="2800">
                <a:solidFill>
                  <a:srgbClr val="666666"/>
                </a:solidFill>
                <a:highlight>
                  <a:schemeClr val="lt1"/>
                </a:highlight>
                <a:latin typeface="Asap Condensed"/>
                <a:ea typeface="Asap Condensed"/>
                <a:cs typeface="Asap Condensed"/>
                <a:sym typeface="Asap Condensed"/>
              </a:rPr>
              <a:t> are at the forefront of the</a:t>
            </a:r>
            <a:r>
              <a:rPr lang="en" sz="2800">
                <a:solidFill>
                  <a:schemeClr val="lt1"/>
                </a:solidFill>
                <a:highlight>
                  <a:schemeClr val="lt1"/>
                </a:highlight>
                <a:latin typeface="Asap Condensed"/>
                <a:ea typeface="Asap Condensed"/>
                <a:cs typeface="Asap Condensed"/>
                <a:sym typeface="Asap Condensed"/>
              </a:rPr>
              <a:t>.</a:t>
            </a:r>
            <a:r>
              <a:rPr lang="en" sz="2800">
                <a:solidFill>
                  <a:srgbClr val="666666"/>
                </a:solidFill>
                <a:highlight>
                  <a:schemeClr val="lt1"/>
                </a:highlight>
                <a:latin typeface="Asap Condensed"/>
                <a:ea typeface="Asap Condensed"/>
                <a:cs typeface="Asap Condensed"/>
                <a:sym typeface="Asap Condensed"/>
              </a:rPr>
              <a:t> </a:t>
            </a:r>
            <a:br>
              <a:rPr lang="en" sz="2800">
                <a:solidFill>
                  <a:srgbClr val="666666"/>
                </a:solidFill>
                <a:highlight>
                  <a:schemeClr val="lt1"/>
                </a:highlight>
                <a:latin typeface="Asap Condensed"/>
                <a:ea typeface="Asap Condensed"/>
                <a:cs typeface="Asap Condensed"/>
                <a:sym typeface="Asap Condensed"/>
              </a:rPr>
            </a:br>
            <a:r>
              <a:rPr lang="en" sz="2800">
                <a:solidFill>
                  <a:srgbClr val="666666"/>
                </a:solidFill>
                <a:highlight>
                  <a:schemeClr val="lt1"/>
                </a:highlight>
                <a:latin typeface="Asap Condensed"/>
                <a:ea typeface="Asap Condensed"/>
                <a:cs typeface="Asap Condensed"/>
                <a:sym typeface="Asap Condensed"/>
              </a:rPr>
              <a:t> </a:t>
            </a:r>
            <a:r>
              <a:rPr b="1" lang="en" sz="2800">
                <a:solidFill>
                  <a:srgbClr val="86AF15"/>
                </a:solidFill>
                <a:highlight>
                  <a:schemeClr val="lt1"/>
                </a:highlight>
                <a:latin typeface="Asap Condensed"/>
                <a:ea typeface="Asap Condensed"/>
                <a:cs typeface="Asap Condensed"/>
                <a:sym typeface="Asap Condensed"/>
              </a:rPr>
              <a:t>64,000,000</a:t>
            </a:r>
            <a:r>
              <a:rPr lang="en" sz="2800">
                <a:solidFill>
                  <a:srgbClr val="666666"/>
                </a:solidFill>
                <a:highlight>
                  <a:schemeClr val="lt1"/>
                </a:highlight>
                <a:latin typeface="Asap Condensed"/>
                <a:ea typeface="Asap Condensed"/>
                <a:cs typeface="Asap Condensed"/>
                <a:sym typeface="Asap Condensed"/>
              </a:rPr>
              <a:t> and offer instrumental</a:t>
            </a:r>
            <a:r>
              <a:rPr lang="en" sz="2800">
                <a:solidFill>
                  <a:schemeClr val="lt1"/>
                </a:solidFill>
                <a:highlight>
                  <a:schemeClr val="lt1"/>
                </a:highlight>
                <a:latin typeface="Asap Condensed"/>
                <a:ea typeface="Asap Condensed"/>
                <a:cs typeface="Asap Condensed"/>
                <a:sym typeface="Asap Condensed"/>
              </a:rPr>
              <a:t>. </a:t>
            </a:r>
            <a:br>
              <a:rPr lang="en" sz="2800">
                <a:solidFill>
                  <a:srgbClr val="666666"/>
                </a:solidFill>
                <a:highlight>
                  <a:schemeClr val="lt1"/>
                </a:highlight>
                <a:latin typeface="Asap Condensed"/>
                <a:ea typeface="Asap Condensed"/>
                <a:cs typeface="Asap Condensed"/>
                <a:sym typeface="Asap Condensed"/>
              </a:rPr>
            </a:br>
            <a:r>
              <a:rPr lang="en" sz="2800">
                <a:solidFill>
                  <a:srgbClr val="666666"/>
                </a:solidFill>
                <a:highlight>
                  <a:schemeClr val="lt1"/>
                </a:highlight>
                <a:latin typeface="Asap Condensed"/>
                <a:ea typeface="Asap Condensed"/>
                <a:cs typeface="Asap Condensed"/>
                <a:sym typeface="Asap Condensed"/>
              </a:rPr>
              <a:t> </a:t>
            </a:r>
            <a:r>
              <a:rPr b="1" lang="en" sz="2800">
                <a:solidFill>
                  <a:srgbClr val="86AF15"/>
                </a:solidFill>
                <a:highlight>
                  <a:schemeClr val="lt1"/>
                </a:highlight>
                <a:latin typeface="Asap Condensed"/>
                <a:ea typeface="Asap Condensed"/>
                <a:cs typeface="Asap Condensed"/>
                <a:sym typeface="Asap Condensed"/>
              </a:rPr>
              <a:t>820</a:t>
            </a:r>
            <a:r>
              <a:rPr lang="en" sz="2800">
                <a:solidFill>
                  <a:srgbClr val="666666"/>
                </a:solidFill>
                <a:highlight>
                  <a:schemeClr val="lt1"/>
                </a:highlight>
                <a:latin typeface="Asap Condensed"/>
                <a:ea typeface="Asap Condensed"/>
                <a:cs typeface="Asap Condensed"/>
                <a:sym typeface="Asap Condensed"/>
              </a:rPr>
              <a:t> leadership</a:t>
            </a:r>
            <a:r>
              <a:rPr lang="en" sz="2800">
                <a:solidFill>
                  <a:schemeClr val="lt1"/>
                </a:solidFill>
                <a:highlight>
                  <a:schemeClr val="lt1"/>
                </a:highlight>
                <a:latin typeface="Asap Condensed"/>
                <a:ea typeface="Asap Condensed"/>
                <a:cs typeface="Asap Condensed"/>
                <a:sym typeface="Asap Condensed"/>
              </a:rPr>
              <a:t>.</a:t>
            </a:r>
            <a:br>
              <a:rPr lang="en" sz="2800">
                <a:solidFill>
                  <a:srgbClr val="666666"/>
                </a:solidFill>
                <a:highlight>
                  <a:schemeClr val="lt1"/>
                </a:highlight>
                <a:latin typeface="Asap Condensed"/>
                <a:ea typeface="Asap Condensed"/>
                <a:cs typeface="Asap Condensed"/>
                <a:sym typeface="Asap Condensed"/>
              </a:rPr>
            </a:br>
            <a:r>
              <a:rPr lang="en" sz="2800">
                <a:solidFill>
                  <a:srgbClr val="666666"/>
                </a:solidFill>
                <a:highlight>
                  <a:schemeClr val="lt1"/>
                </a:highlight>
                <a:latin typeface="Asap Condensed"/>
                <a:ea typeface="Asap Condensed"/>
                <a:cs typeface="Asap Condensed"/>
                <a:sym typeface="Asap Condensed"/>
              </a:rPr>
              <a:t> </a:t>
            </a:r>
            <a:r>
              <a:rPr b="1" lang="en" sz="2800">
                <a:solidFill>
                  <a:srgbClr val="86AF15"/>
                </a:solidFill>
                <a:highlight>
                  <a:schemeClr val="lt1"/>
                </a:highlight>
                <a:latin typeface="Asap Condensed"/>
                <a:ea typeface="Asap Condensed"/>
                <a:cs typeface="Asap Condensed"/>
                <a:sym typeface="Asap Condensed"/>
              </a:rPr>
              <a:t>820,000</a:t>
            </a:r>
            <a:r>
              <a:rPr lang="en" sz="2800">
                <a:solidFill>
                  <a:srgbClr val="666666"/>
                </a:solidFill>
                <a:highlight>
                  <a:schemeClr val="lt1"/>
                </a:highlight>
                <a:latin typeface="Asap Condensed"/>
                <a:ea typeface="Asap Condensed"/>
                <a:cs typeface="Asap Condensed"/>
                <a:sym typeface="Asap Condensed"/>
              </a:rPr>
              <a:t> leadership</a:t>
            </a:r>
            <a:r>
              <a:rPr lang="en" sz="2800">
                <a:solidFill>
                  <a:schemeClr val="lt1"/>
                </a:solidFill>
                <a:highlight>
                  <a:schemeClr val="lt1"/>
                </a:highlight>
                <a:latin typeface="Asap Condensed"/>
                <a:ea typeface="Asap Condensed"/>
                <a:cs typeface="Asap Condensed"/>
                <a:sym typeface="Asap Condensed"/>
              </a:rPr>
              <a:t>.</a:t>
            </a:r>
            <a:endParaRPr sz="2800">
              <a:solidFill>
                <a:schemeClr val="lt1"/>
              </a:solidFill>
              <a:highlight>
                <a:schemeClr val="lt1"/>
              </a:highlight>
              <a:latin typeface="Asap Condensed"/>
              <a:ea typeface="Asap Condensed"/>
              <a:cs typeface="Asap Condensed"/>
              <a:sym typeface="Asap Condense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er paragraphs">
  <p:cSld name="TITLE_AND_TWO_COLUMNS_1_1">
    <p:bg>
      <p:bgPr>
        <a:solidFill>
          <a:srgbClr val="FFFFFF"/>
        </a:solidFill>
      </p:bgPr>
    </p:bg>
    <p:spTree>
      <p:nvGrpSpPr>
        <p:cNvPr id="58" name="Shape 58"/>
        <p:cNvGrpSpPr/>
        <p:nvPr/>
      </p:nvGrpSpPr>
      <p:grpSpPr>
        <a:xfrm>
          <a:off x="0" y="0"/>
          <a:ext cx="0" cy="0"/>
          <a:chOff x="0" y="0"/>
          <a:chExt cx="0" cy="0"/>
        </a:xfrm>
      </p:grpSpPr>
      <p:sp>
        <p:nvSpPr>
          <p:cNvPr id="59" name="Google Shape;59;p14"/>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Longer paragraphs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61" name="Google Shape;61;p14"/>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0494CB"/>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800">
              <a:solidFill>
                <a:srgbClr val="9E9E9E"/>
              </a:solidFill>
              <a:latin typeface="Asap Condensed Medium"/>
              <a:ea typeface="Asap Condensed Medium"/>
              <a:cs typeface="Asap Condensed Medium"/>
              <a:sym typeface="Asap Condensed Medium"/>
            </a:endParaRPr>
          </a:p>
          <a:p>
            <a:pPr indent="0" lvl="0" marL="0" rtl="0" algn="l">
              <a:lnSpc>
                <a:spcPct val="115000"/>
              </a:lnSpc>
              <a:spcBef>
                <a:spcPts val="0"/>
              </a:spcBef>
              <a:spcAft>
                <a:spcPts val="0"/>
              </a:spcAft>
              <a:buClr>
                <a:schemeClr val="dk1"/>
              </a:buClr>
              <a:buSzPts val="1100"/>
              <a:buFont typeface="Arial"/>
              <a:buNone/>
            </a:pPr>
            <a:r>
              <a:t/>
            </a:r>
            <a:endParaRPr sz="1500">
              <a:solidFill>
                <a:srgbClr val="9E9E9E"/>
              </a:solidFill>
              <a:latin typeface="Raleway Thin"/>
              <a:ea typeface="Raleway Thin"/>
              <a:cs typeface="Raleway Thin"/>
              <a:sym typeface="Raleway Thin"/>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Thin"/>
                <a:ea typeface="Raleway Thin"/>
                <a:cs typeface="Raleway Thin"/>
                <a:sym typeface="Raleway Thin"/>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Thin"/>
              <a:ea typeface="Raleway Thin"/>
              <a:cs typeface="Raleway Thin"/>
              <a:sym typeface="Raleway Thin"/>
            </a:endParaRPr>
          </a:p>
          <a:p>
            <a:pPr indent="0" lvl="0" marL="0" rtl="0" algn="l">
              <a:lnSpc>
                <a:spcPct val="115000"/>
              </a:lnSpc>
              <a:spcBef>
                <a:spcPts val="0"/>
              </a:spcBef>
              <a:spcAft>
                <a:spcPts val="0"/>
              </a:spcAft>
              <a:buClr>
                <a:schemeClr val="dk1"/>
              </a:buClr>
              <a:buSzPts val="1100"/>
              <a:buFont typeface="Arial"/>
              <a:buNone/>
            </a:pPr>
            <a:r>
              <a:t/>
            </a:r>
            <a:endParaRPr sz="1200">
              <a:solidFill>
                <a:srgbClr val="9E9E9E"/>
              </a:solidFill>
              <a:latin typeface="Raleway Thin"/>
              <a:ea typeface="Raleway Thin"/>
              <a:cs typeface="Raleway Thin"/>
              <a:sym typeface="Raleway Thin"/>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Thin"/>
                <a:ea typeface="Raleway Thin"/>
                <a:cs typeface="Raleway Thin"/>
                <a:sym typeface="Raleway Thin"/>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Thin"/>
              <a:ea typeface="Raleway Thin"/>
              <a:cs typeface="Raleway Thin"/>
              <a:sym typeface="Raleway Thin"/>
            </a:endParaRPr>
          </a:p>
          <a:p>
            <a:pPr indent="0" lvl="0" marL="0" rtl="0" algn="l">
              <a:spcBef>
                <a:spcPts val="0"/>
              </a:spcBef>
              <a:spcAft>
                <a:spcPts val="0"/>
              </a:spcAft>
              <a:buClr>
                <a:schemeClr val="dk1"/>
              </a:buClr>
              <a:buSzPts val="1100"/>
              <a:buFont typeface="Arial"/>
              <a:buNone/>
            </a:pPr>
            <a:r>
              <a:t/>
            </a:r>
            <a:endParaRPr sz="1300">
              <a:solidFill>
                <a:srgbClr val="9E9E9E"/>
              </a:solidFill>
              <a:latin typeface="Asap Condensed"/>
              <a:ea typeface="Asap Condensed"/>
              <a:cs typeface="Asap Condensed"/>
              <a:sym typeface="Asap Condensed"/>
            </a:endParaRPr>
          </a:p>
          <a:p>
            <a:pPr indent="0" lvl="0" marL="0" rtl="0" algn="l">
              <a:spcBef>
                <a:spcPts val="0"/>
              </a:spcBef>
              <a:spcAft>
                <a:spcPts val="0"/>
              </a:spcAft>
              <a:buClr>
                <a:schemeClr val="dk1"/>
              </a:buClr>
              <a:buSzPts val="1100"/>
              <a:buFont typeface="Arial"/>
              <a:buNone/>
            </a:pPr>
            <a:r>
              <a:rPr b="1" lang="en" sz="1800">
                <a:solidFill>
                  <a:srgbClr val="86AF15"/>
                </a:solidFill>
                <a:highlight>
                  <a:schemeClr val="lt1"/>
                </a:highlight>
                <a:latin typeface="Asap Condensed"/>
                <a:ea typeface="Asap Condensed"/>
                <a:cs typeface="Asap Condensed"/>
                <a:sym typeface="Asap Condensed"/>
              </a:rPr>
              <a:t> </a:t>
            </a:r>
            <a:endParaRPr sz="1300">
              <a:solidFill>
                <a:srgbClr val="9E9E9E"/>
              </a:solidFill>
              <a:latin typeface="Asap Condensed"/>
              <a:ea typeface="Asap Condensed"/>
              <a:cs typeface="Asap Condensed"/>
              <a:sym typeface="Asap Condense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type="titleOnly">
  <p:cSld name="TITLE_ONLY">
    <p:bg>
      <p:bgPr>
        <a:solidFill>
          <a:schemeClr val="lt1"/>
        </a:solidFill>
      </p:bgPr>
    </p:bg>
    <p:spTree>
      <p:nvGrpSpPr>
        <p:cNvPr id="62" name="Shape 62"/>
        <p:cNvGrpSpPr/>
        <p:nvPr/>
      </p:nvGrpSpPr>
      <p:grpSpPr>
        <a:xfrm>
          <a:off x="0" y="0"/>
          <a:ext cx="0" cy="0"/>
          <a:chOff x="0" y="0"/>
          <a:chExt cx="0" cy="0"/>
        </a:xfrm>
      </p:grpSpPr>
      <p:sp>
        <p:nvSpPr>
          <p:cNvPr id="63" name="Google Shape;63;p15"/>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5"/>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Bullet points insert title here </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65" name="Google Shape;65;p15"/>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Logo listed on our website for every year that they contribute</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At least one acknowledgement in CS-produced content (including social media and blog posts), if desired.</a:t>
            </a:r>
            <a:endParaRPr sz="1800">
              <a:solidFill>
                <a:srgbClr val="888888"/>
              </a:solidFill>
              <a:latin typeface="Asap Condensed"/>
              <a:ea typeface="Asap Condensed"/>
              <a:cs typeface="Asap Condensed"/>
              <a:sym typeface="Asap Condensed"/>
            </a:endParaRPr>
          </a:p>
          <a:p>
            <a:pPr indent="-342900" lvl="1" marL="9144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Sub bullet</a:t>
            </a:r>
            <a:endParaRPr sz="1800">
              <a:solidFill>
                <a:srgbClr val="888888"/>
              </a:solidFill>
              <a:latin typeface="Asap Condensed"/>
              <a:ea typeface="Asap Condensed"/>
              <a:cs typeface="Asap Condensed"/>
              <a:sym typeface="Asap Condensed"/>
            </a:endParaRPr>
          </a:p>
          <a:p>
            <a:pPr indent="-342900" lvl="2" marL="13716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Third level bullet</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An update on our work every six months in the form of a webinar or call.</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Availability of a CS team member to engage corporation staff in-person.</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Acknowledgement in annual report.</a:t>
            </a:r>
            <a:endParaRPr sz="1800">
              <a:solidFill>
                <a:srgbClr val="888888"/>
              </a:solidFill>
              <a:latin typeface="Asap Condensed"/>
              <a:ea typeface="Asap Condensed"/>
              <a:cs typeface="Asap Condensed"/>
              <a:sym typeface="Asap Condense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s">
  <p:cSld name="SECTION_TITLE_AND_DESCRIPTION">
    <p:bg>
      <p:bgPr>
        <a:solidFill>
          <a:schemeClr val="lt1"/>
        </a:solidFill>
      </p:bgPr>
    </p:bg>
    <p:spTree>
      <p:nvGrpSpPr>
        <p:cNvPr id="66" name="Shape 66"/>
        <p:cNvGrpSpPr/>
        <p:nvPr/>
      </p:nvGrpSpPr>
      <p:grpSpPr>
        <a:xfrm>
          <a:off x="0" y="0"/>
          <a:ext cx="0" cy="0"/>
          <a:chOff x="0" y="0"/>
          <a:chExt cx="0" cy="0"/>
        </a:xfrm>
      </p:grpSpPr>
      <p:sp>
        <p:nvSpPr>
          <p:cNvPr id="67" name="Google Shape;67;p16"/>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6"/>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Paragraphs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69" name="Google Shape;69;p16"/>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800">
                <a:solidFill>
                  <a:srgbClr val="888888"/>
                </a:solidFill>
                <a:latin typeface="Asap Condensed"/>
                <a:ea typeface="Asap Condensed"/>
                <a:cs typeface="Asap Condensed"/>
                <a:sym typeface="Asap Condensed"/>
              </a:rPr>
              <a:t>Logo listed on our website for every year that they contribute At least one acknowledgment six months in the form of a webinar or call. Availability of a CS team member to engage corporation staff in-person. Acknowledgement in annual report.</a:t>
            </a:r>
            <a:endParaRPr sz="1800">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None/>
            </a:pPr>
            <a:r>
              <a:t/>
            </a:r>
            <a:endParaRPr sz="1800">
              <a:solidFill>
                <a:srgbClr val="888888"/>
              </a:solidFill>
              <a:latin typeface="Asap Condensed"/>
              <a:ea typeface="Asap Condensed"/>
              <a:cs typeface="Asap Condensed"/>
              <a:sym typeface="Asap Condensed"/>
            </a:endParaRPr>
          </a:p>
          <a:p>
            <a:pPr indent="0" lvl="0" marL="0" rtl="0" algn="l">
              <a:lnSpc>
                <a:spcPct val="115000"/>
              </a:lnSpc>
              <a:spcBef>
                <a:spcPts val="0"/>
              </a:spcBef>
              <a:spcAft>
                <a:spcPts val="0"/>
              </a:spcAft>
              <a:buClr>
                <a:schemeClr val="dk1"/>
              </a:buClr>
              <a:buSzPts val="1100"/>
              <a:buFont typeface="Arial"/>
              <a:buNone/>
            </a:pPr>
            <a:r>
              <a:rPr lang="en" sz="1800">
                <a:solidFill>
                  <a:srgbClr val="888888"/>
                </a:solidFill>
                <a:latin typeface="Asap Condensed"/>
                <a:ea typeface="Asap Condensed"/>
                <a:cs typeface="Asap Condensed"/>
                <a:sym typeface="Asap Condensed"/>
              </a:rPr>
              <a:t>An update on our work every six months in the form of a webinar or call. Availability of a CS team member to engage corporation staff in-person. Acknowledgement in annual report. member to engage corporation staff in-person. Acknowledgement in annual report.</a:t>
            </a:r>
            <a:endParaRPr sz="1800">
              <a:solidFill>
                <a:srgbClr val="888888"/>
              </a:solidFill>
              <a:latin typeface="Asap Condensed"/>
              <a:ea typeface="Asap Condensed"/>
              <a:cs typeface="Asap Condensed"/>
              <a:sym typeface="Asap Condense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ar">
  <p:cSld name="SECTION_TITLE_AND_DESCRIPTION_1">
    <p:bg>
      <p:bgPr>
        <a:solidFill>
          <a:schemeClr val="lt1"/>
        </a:solidFill>
      </p:bgPr>
    </p:bg>
    <p:spTree>
      <p:nvGrpSpPr>
        <p:cNvPr id="70" name="Shape 70"/>
        <p:cNvGrpSpPr/>
        <p:nvPr/>
      </p:nvGrpSpPr>
      <p:grpSpPr>
        <a:xfrm>
          <a:off x="0" y="0"/>
          <a:ext cx="0" cy="0"/>
          <a:chOff x="0" y="0"/>
          <a:chExt cx="0" cy="0"/>
        </a:xfrm>
      </p:grpSpPr>
      <p:sp>
        <p:nvSpPr>
          <p:cNvPr id="71" name="Google Shape;71;p17"/>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72" name="Shape 72"/>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p:cSld name="CUSTOM_1">
    <p:bg>
      <p:bgPr>
        <a:solidFill>
          <a:schemeClr val="lt1"/>
        </a:solidFill>
      </p:bgPr>
    </p:bg>
    <p:spTree>
      <p:nvGrpSpPr>
        <p:cNvPr id="73" name="Shape 73"/>
        <p:cNvGrpSpPr/>
        <p:nvPr/>
      </p:nvGrpSpPr>
      <p:grpSpPr>
        <a:xfrm>
          <a:off x="0" y="0"/>
          <a:ext cx="0" cy="0"/>
          <a:chOff x="0" y="0"/>
          <a:chExt cx="0" cy="0"/>
        </a:xfrm>
      </p:grpSpPr>
      <p:sp>
        <p:nvSpPr>
          <p:cNvPr id="74" name="Google Shape;74;p1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9"/>
          <p:cNvSpPr/>
          <p:nvPr/>
        </p:nvSpPr>
        <p:spPr>
          <a:xfrm>
            <a:off x="5984900"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9"/>
          <p:cNvSpPr/>
          <p:nvPr/>
        </p:nvSpPr>
        <p:spPr>
          <a:xfrm>
            <a:off x="3203088"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9"/>
          <p:cNvSpPr/>
          <p:nvPr/>
        </p:nvSpPr>
        <p:spPr>
          <a:xfrm>
            <a:off x="421275"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78" name="Google Shape;78;p19"/>
          <p:cNvGraphicFramePr/>
          <p:nvPr/>
        </p:nvGraphicFramePr>
        <p:xfrm>
          <a:off x="192675" y="1111038"/>
          <a:ext cx="3000000" cy="3000000"/>
        </p:xfrm>
        <a:graphic>
          <a:graphicData uri="http://schemas.openxmlformats.org/drawingml/2006/table">
            <a:tbl>
              <a:tblPr>
                <a:noFill/>
                <a:tableStyleId>{77F123E8-AA9B-49D8-8486-50631A331F49}</a:tableStyleId>
              </a:tblPr>
              <a:tblGrid>
                <a:gridCol w="2756525"/>
                <a:gridCol w="2756525"/>
                <a:gridCol w="2756525"/>
              </a:tblGrid>
              <a:tr h="633925">
                <a:tc>
                  <a:txBody>
                    <a:bodyPr/>
                    <a:lstStyle/>
                    <a:p>
                      <a:pPr indent="0" lvl="0" marL="0" rtl="0" algn="l">
                        <a:lnSpc>
                          <a:spcPct val="125000"/>
                        </a:lnSpc>
                        <a:spcBef>
                          <a:spcPts val="0"/>
                        </a:spcBef>
                        <a:spcAft>
                          <a:spcPts val="0"/>
                        </a:spcAft>
                        <a:buNone/>
                      </a:pPr>
                      <a:r>
                        <a:rPr b="1" lang="en" sz="1800">
                          <a:solidFill>
                            <a:srgbClr val="86AF15"/>
                          </a:solidFill>
                          <a:latin typeface="Asap Condensed"/>
                          <a:ea typeface="Asap Condensed"/>
                          <a:cs typeface="Asap Condensed"/>
                          <a:sym typeface="Asap Condensed"/>
                        </a:rPr>
                        <a:t>1</a:t>
                      </a:r>
                      <a:r>
                        <a:rPr b="1" lang="en" sz="1900">
                          <a:solidFill>
                            <a:srgbClr val="86AF15"/>
                          </a:solidFill>
                          <a:latin typeface="Asap Condensed"/>
                          <a:ea typeface="Asap Condensed"/>
                          <a:cs typeface="Asap Condensed"/>
                          <a:sym typeface="Asap Condensed"/>
                        </a:rPr>
                        <a:t> </a:t>
                      </a:r>
                      <a:r>
                        <a:rPr b="1" lang="en" sz="1900">
                          <a:solidFill>
                            <a:srgbClr val="A50A51"/>
                          </a:solidFill>
                          <a:latin typeface="Asap Condensed"/>
                          <a:ea typeface="Asap Condensed"/>
                          <a:cs typeface="Asap Condensed"/>
                          <a:sym typeface="Asap Condensed"/>
                        </a:rPr>
                        <a:t>  </a:t>
                      </a:r>
                      <a:r>
                        <a:rPr b="1" lang="en" sz="1800">
                          <a:solidFill>
                            <a:srgbClr val="A50A51"/>
                          </a:solidFill>
                          <a:latin typeface="Asap Condensed"/>
                          <a:ea typeface="Asap Condensed"/>
                          <a:cs typeface="Asap Condensed"/>
                          <a:sym typeface="Asap Condensed"/>
                        </a:rPr>
                        <a:t>Pre-work Period </a:t>
                      </a:r>
                      <a:endParaRPr b="1" sz="1800">
                        <a:solidFill>
                          <a:srgbClr val="A50A51"/>
                        </a:solidFill>
                        <a:latin typeface="Asap Condensed"/>
                        <a:ea typeface="Asap Condensed"/>
                        <a:cs typeface="Asap Condensed"/>
                        <a:sym typeface="Asap Condensed"/>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25000"/>
                        </a:lnSpc>
                        <a:spcBef>
                          <a:spcPts val="0"/>
                        </a:spcBef>
                        <a:spcAft>
                          <a:spcPts val="0"/>
                        </a:spcAft>
                        <a:buClr>
                          <a:schemeClr val="dk1"/>
                        </a:buClr>
                        <a:buSzPts val="1100"/>
                        <a:buFont typeface="Arial"/>
                        <a:buNone/>
                      </a:pPr>
                      <a:r>
                        <a:rPr b="1" lang="en" sz="1800">
                          <a:solidFill>
                            <a:srgbClr val="86AF15"/>
                          </a:solidFill>
                          <a:latin typeface="Asap Condensed"/>
                          <a:ea typeface="Asap Condensed"/>
                          <a:cs typeface="Asap Condensed"/>
                          <a:sym typeface="Asap Condensed"/>
                        </a:rPr>
                        <a:t>2</a:t>
                      </a:r>
                      <a:r>
                        <a:rPr b="1" lang="en" sz="1900">
                          <a:solidFill>
                            <a:srgbClr val="86AF15"/>
                          </a:solidFill>
                          <a:latin typeface="Asap Condensed"/>
                          <a:ea typeface="Asap Condensed"/>
                          <a:cs typeface="Asap Condensed"/>
                          <a:sym typeface="Asap Condensed"/>
                        </a:rPr>
                        <a:t> </a:t>
                      </a:r>
                      <a:r>
                        <a:rPr b="1" lang="en" sz="1900">
                          <a:solidFill>
                            <a:srgbClr val="A50A51"/>
                          </a:solidFill>
                          <a:latin typeface="Asap Condensed"/>
                          <a:ea typeface="Asap Condensed"/>
                          <a:cs typeface="Asap Condensed"/>
                          <a:sym typeface="Asap Condensed"/>
                        </a:rPr>
                        <a:t>   </a:t>
                      </a:r>
                      <a:r>
                        <a:rPr b="1" lang="en" sz="1800">
                          <a:solidFill>
                            <a:srgbClr val="A50A51"/>
                          </a:solidFill>
                          <a:latin typeface="Asap Condensed"/>
                          <a:ea typeface="Asap Condensed"/>
                          <a:cs typeface="Asap Condensed"/>
                          <a:sym typeface="Asap Condensed"/>
                        </a:rPr>
                        <a:t>Piloting Workshops</a:t>
                      </a:r>
                      <a:endParaRPr b="1" sz="1800">
                        <a:solidFill>
                          <a:srgbClr val="A50A51"/>
                        </a:solidFill>
                        <a:latin typeface="Asap Condensed"/>
                        <a:ea typeface="Asap Condensed"/>
                        <a:cs typeface="Asap Condensed"/>
                        <a:sym typeface="Asap Condensed"/>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25000"/>
                        </a:lnSpc>
                        <a:spcBef>
                          <a:spcPts val="0"/>
                        </a:spcBef>
                        <a:spcAft>
                          <a:spcPts val="0"/>
                        </a:spcAft>
                        <a:buClr>
                          <a:schemeClr val="dk1"/>
                        </a:buClr>
                        <a:buSzPts val="1100"/>
                        <a:buFont typeface="Arial"/>
                        <a:buNone/>
                      </a:pPr>
                      <a:r>
                        <a:rPr b="1" lang="en" sz="1800">
                          <a:solidFill>
                            <a:srgbClr val="86AF15"/>
                          </a:solidFill>
                          <a:latin typeface="Asap Condensed"/>
                          <a:ea typeface="Asap Condensed"/>
                          <a:cs typeface="Asap Condensed"/>
                          <a:sym typeface="Asap Condensed"/>
                        </a:rPr>
                        <a:t>3</a:t>
                      </a:r>
                      <a:r>
                        <a:rPr b="1" lang="en" sz="1900">
                          <a:solidFill>
                            <a:srgbClr val="86AF15"/>
                          </a:solidFill>
                          <a:latin typeface="Asap Condensed"/>
                          <a:ea typeface="Asap Condensed"/>
                          <a:cs typeface="Asap Condensed"/>
                          <a:sym typeface="Asap Condensed"/>
                        </a:rPr>
                        <a:t> </a:t>
                      </a:r>
                      <a:r>
                        <a:rPr b="1" lang="en" sz="1900">
                          <a:solidFill>
                            <a:srgbClr val="A50A51"/>
                          </a:solidFill>
                          <a:latin typeface="Asap Condensed"/>
                          <a:ea typeface="Asap Condensed"/>
                          <a:cs typeface="Asap Condensed"/>
                          <a:sym typeface="Asap Condensed"/>
                        </a:rPr>
                        <a:t> </a:t>
                      </a:r>
                      <a:r>
                        <a:rPr b="1" lang="en" sz="1800">
                          <a:solidFill>
                            <a:srgbClr val="A50A51"/>
                          </a:solidFill>
                          <a:latin typeface="Asap Condensed"/>
                          <a:ea typeface="Asap Condensed"/>
                          <a:cs typeface="Asap Condensed"/>
                          <a:sym typeface="Asap Condensed"/>
                        </a:rPr>
                        <a:t> Intensive Action </a:t>
                      </a:r>
                      <a:endParaRPr b="1" sz="1800">
                        <a:solidFill>
                          <a:srgbClr val="A50A51"/>
                        </a:solidFill>
                        <a:latin typeface="Asap Condensed"/>
                        <a:ea typeface="Asap Condensed"/>
                        <a:cs typeface="Asap Condensed"/>
                        <a:sym typeface="Asap Condensed"/>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402200">
                <a:tc>
                  <a:txBody>
                    <a:bodyPr/>
                    <a:lstStyle/>
                    <a:p>
                      <a:pPr indent="0" lvl="0" marL="0" rtl="0" algn="l">
                        <a:lnSpc>
                          <a:spcPct val="100000"/>
                        </a:lnSpc>
                        <a:spcBef>
                          <a:spcPts val="0"/>
                        </a:spcBef>
                        <a:spcAft>
                          <a:spcPts val="0"/>
                        </a:spcAft>
                        <a:buClr>
                          <a:schemeClr val="dk1"/>
                        </a:buClr>
                        <a:buSzPts val="1100"/>
                        <a:buFont typeface="Arial"/>
                        <a:buNone/>
                      </a:pPr>
                      <a:r>
                        <a:rPr lang="en" sz="1500">
                          <a:solidFill>
                            <a:srgbClr val="0494CB"/>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500">
                        <a:solidFill>
                          <a:srgbClr val="0494CB"/>
                        </a:solidFill>
                        <a:latin typeface="Asap Condensed Medium"/>
                        <a:ea typeface="Asap Condensed Medium"/>
                        <a:cs typeface="Asap Condensed Medium"/>
                        <a:sym typeface="Asap Condensed Medium"/>
                      </a:endParaRPr>
                    </a:p>
                    <a:p>
                      <a:pPr indent="0" lvl="0" marL="0" rtl="0" algn="l">
                        <a:lnSpc>
                          <a:spcPct val="100000"/>
                        </a:lnSpc>
                        <a:spcBef>
                          <a:spcPts val="0"/>
                        </a:spcBef>
                        <a:spcAft>
                          <a:spcPts val="0"/>
                        </a:spcAft>
                        <a:buClr>
                          <a:schemeClr val="dk1"/>
                        </a:buClr>
                        <a:buSzPts val="1100"/>
                        <a:buFont typeface="Arial"/>
                        <a:buNone/>
                      </a:pPr>
                      <a:r>
                        <a:t/>
                      </a:r>
                      <a:endParaRPr sz="1500">
                        <a:solidFill>
                          <a:srgbClr val="0494CB"/>
                        </a:solidFill>
                        <a:latin typeface="Asap Condensed"/>
                        <a:ea typeface="Asap Condensed"/>
                        <a:cs typeface="Asap Condensed"/>
                        <a:sym typeface="Asap Condensed"/>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Participants organize teams, gather data, </a:t>
                      </a:r>
                      <a:br>
                        <a:rPr lang="en" sz="1200">
                          <a:solidFill>
                            <a:srgbClr val="9E9E9E"/>
                          </a:solidFill>
                          <a:latin typeface="Raleway Thin"/>
                          <a:ea typeface="Raleway Thin"/>
                          <a:cs typeface="Raleway Thin"/>
                          <a:sym typeface="Raleway Thin"/>
                        </a:rPr>
                      </a:br>
                      <a:r>
                        <a:rPr lang="en" sz="1200">
                          <a:solidFill>
                            <a:srgbClr val="9E9E9E"/>
                          </a:solidFill>
                          <a:latin typeface="Raleway Thin"/>
                          <a:ea typeface="Raleway Thin"/>
                          <a:cs typeface="Raleway Thin"/>
                          <a:sym typeface="Raleway Thin"/>
                        </a:rPr>
                        <a:t>identify</a:t>
                      </a:r>
                      <a:endParaRPr sz="1200">
                        <a:solidFill>
                          <a:srgbClr val="9E9E9E"/>
                        </a:solidFill>
                        <a:latin typeface="Raleway Thin"/>
                        <a:ea typeface="Raleway Thin"/>
                        <a:cs typeface="Raleway Thin"/>
                        <a:sym typeface="Raleway Thin"/>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partners, and assess current capabilities in</a:t>
                      </a:r>
                      <a:endParaRPr sz="1200">
                        <a:solidFill>
                          <a:srgbClr val="9E9E9E"/>
                        </a:solidFill>
                        <a:latin typeface="Raleway Thin"/>
                        <a:ea typeface="Raleway Thin"/>
                        <a:cs typeface="Raleway Thin"/>
                        <a:sym typeface="Raleway Thin"/>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improvement methods and project management. </a:t>
                      </a:r>
                      <a:endParaRPr sz="1200">
                        <a:solidFill>
                          <a:srgbClr val="9E9E9E"/>
                        </a:solidFill>
                        <a:latin typeface="Raleway Thin"/>
                        <a:ea typeface="Raleway Thin"/>
                        <a:cs typeface="Raleway Thin"/>
                        <a:sym typeface="Raleway Thin"/>
                      </a:endParaRPr>
                    </a:p>
                    <a:p>
                      <a:pPr indent="0" lvl="0" marL="0" rtl="0" algn="l">
                        <a:lnSpc>
                          <a:spcPct val="100000"/>
                        </a:lnSpc>
                        <a:spcBef>
                          <a:spcPts val="0"/>
                        </a:spcBef>
                        <a:spcAft>
                          <a:spcPts val="0"/>
                        </a:spcAft>
                        <a:buClr>
                          <a:schemeClr val="dk1"/>
                        </a:buClr>
                        <a:buSzPts val="1100"/>
                        <a:buFont typeface="Arial"/>
                        <a:buNone/>
                      </a:pPr>
                      <a:r>
                        <a:t/>
                      </a:r>
                      <a:endParaRPr sz="1500">
                        <a:solidFill>
                          <a:srgbClr val="0494CB"/>
                        </a:solidFill>
                        <a:latin typeface="Asap Condensed"/>
                        <a:ea typeface="Asap Condensed"/>
                        <a:cs typeface="Asap Condensed"/>
                        <a:sym typeface="Asap Condensed"/>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500">
                          <a:solidFill>
                            <a:srgbClr val="0494CB"/>
                          </a:solidFill>
                          <a:latin typeface="Asap Condensed Medium"/>
                          <a:ea typeface="Asap Condensed Medium"/>
                          <a:cs typeface="Asap Condensed Medium"/>
                          <a:sym typeface="Asap Condensed Medium"/>
                        </a:rPr>
                        <a:t>A total of four 1.5-day workshops in which communities will build partnerships and share improvement methods.</a:t>
                      </a:r>
                      <a:endParaRPr sz="1500">
                        <a:solidFill>
                          <a:srgbClr val="0494CB"/>
                        </a:solidFill>
                        <a:latin typeface="Asap Condensed Medium"/>
                        <a:ea typeface="Asap Condensed Medium"/>
                        <a:cs typeface="Asap Condensed Medium"/>
                        <a:sym typeface="Asap Condensed Medium"/>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Participants organize teams, gather data, </a:t>
                      </a:r>
                      <a:br>
                        <a:rPr lang="en" sz="1200">
                          <a:solidFill>
                            <a:srgbClr val="9E9E9E"/>
                          </a:solidFill>
                          <a:latin typeface="Raleway Thin"/>
                          <a:ea typeface="Raleway Thin"/>
                          <a:cs typeface="Raleway Thin"/>
                          <a:sym typeface="Raleway Thin"/>
                        </a:rPr>
                      </a:br>
                      <a:r>
                        <a:rPr lang="en" sz="1200">
                          <a:solidFill>
                            <a:srgbClr val="9E9E9E"/>
                          </a:solidFill>
                          <a:latin typeface="Raleway Thin"/>
                          <a:ea typeface="Raleway Thin"/>
                          <a:cs typeface="Raleway Thin"/>
                          <a:sym typeface="Raleway Thin"/>
                        </a:rPr>
                        <a:t>identify</a:t>
                      </a:r>
                      <a:endParaRPr sz="1200">
                        <a:solidFill>
                          <a:srgbClr val="9E9E9E"/>
                        </a:solidFill>
                        <a:latin typeface="Raleway Thin"/>
                        <a:ea typeface="Raleway Thin"/>
                        <a:cs typeface="Raleway Thin"/>
                        <a:sym typeface="Raleway Thin"/>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partners, and assess current capabilities in</a:t>
                      </a:r>
                      <a:endParaRPr sz="1200">
                        <a:solidFill>
                          <a:srgbClr val="9E9E9E"/>
                        </a:solidFill>
                        <a:latin typeface="Raleway Thin"/>
                        <a:ea typeface="Raleway Thin"/>
                        <a:cs typeface="Raleway Thin"/>
                        <a:sym typeface="Raleway Thin"/>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improvement methods and project management. </a:t>
                      </a:r>
                      <a:endParaRPr sz="1200">
                        <a:solidFill>
                          <a:srgbClr val="9E9E9E"/>
                        </a:solidFill>
                        <a:latin typeface="Raleway Thin"/>
                        <a:ea typeface="Raleway Thin"/>
                        <a:cs typeface="Raleway Thin"/>
                        <a:sym typeface="Raleway Thin"/>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500">
                          <a:solidFill>
                            <a:srgbClr val="0494CB"/>
                          </a:solidFill>
                          <a:latin typeface="Asap Condensed Medium"/>
                          <a:ea typeface="Asap Condensed Medium"/>
                          <a:cs typeface="Asap Condensed Medium"/>
                          <a:sym typeface="Asap Condensed Medium"/>
                        </a:rPr>
                        <a:t>Communities refine interventions, continue to report progress and gather data on real-time results, and participate in all-site calls. </a:t>
                      </a:r>
                      <a:endParaRPr sz="1500">
                        <a:solidFill>
                          <a:srgbClr val="0494CB"/>
                        </a:solidFill>
                        <a:latin typeface="Asap Condensed Medium"/>
                        <a:ea typeface="Asap Condensed Medium"/>
                        <a:cs typeface="Asap Condensed Medium"/>
                        <a:sym typeface="Asap Condensed Medium"/>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Participants organize teams, gather data, </a:t>
                      </a:r>
                      <a:br>
                        <a:rPr lang="en" sz="1200">
                          <a:solidFill>
                            <a:srgbClr val="9E9E9E"/>
                          </a:solidFill>
                          <a:latin typeface="Raleway Thin"/>
                          <a:ea typeface="Raleway Thin"/>
                          <a:cs typeface="Raleway Thin"/>
                          <a:sym typeface="Raleway Thin"/>
                        </a:rPr>
                      </a:br>
                      <a:r>
                        <a:rPr lang="en" sz="1200">
                          <a:solidFill>
                            <a:srgbClr val="9E9E9E"/>
                          </a:solidFill>
                          <a:latin typeface="Raleway Thin"/>
                          <a:ea typeface="Raleway Thin"/>
                          <a:cs typeface="Raleway Thin"/>
                          <a:sym typeface="Raleway Thin"/>
                        </a:rPr>
                        <a:t>identify</a:t>
                      </a:r>
                      <a:endParaRPr sz="1200">
                        <a:solidFill>
                          <a:srgbClr val="9E9E9E"/>
                        </a:solidFill>
                        <a:latin typeface="Raleway Thin"/>
                        <a:ea typeface="Raleway Thin"/>
                        <a:cs typeface="Raleway Thin"/>
                        <a:sym typeface="Raleway Thin"/>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partners, and assess current capabilities in</a:t>
                      </a:r>
                      <a:endParaRPr sz="1200">
                        <a:solidFill>
                          <a:srgbClr val="9E9E9E"/>
                        </a:solidFill>
                        <a:latin typeface="Raleway Thin"/>
                        <a:ea typeface="Raleway Thin"/>
                        <a:cs typeface="Raleway Thin"/>
                        <a:sym typeface="Raleway Thin"/>
                      </a:endParaRPr>
                    </a:p>
                    <a:p>
                      <a:pPr indent="-190500" lvl="0" marL="228600" rtl="0" algn="l">
                        <a:spcBef>
                          <a:spcPts val="0"/>
                        </a:spcBef>
                        <a:spcAft>
                          <a:spcPts val="0"/>
                        </a:spcAft>
                        <a:buClr>
                          <a:srgbClr val="9E9E9E"/>
                        </a:buClr>
                        <a:buSzPts val="1200"/>
                        <a:buFont typeface="Raleway Thin"/>
                        <a:buChar char="●"/>
                      </a:pPr>
                      <a:r>
                        <a:rPr lang="en" sz="1200">
                          <a:solidFill>
                            <a:srgbClr val="9E9E9E"/>
                          </a:solidFill>
                          <a:latin typeface="Raleway Thin"/>
                          <a:ea typeface="Raleway Thin"/>
                          <a:cs typeface="Raleway Thin"/>
                          <a:sym typeface="Raleway Thin"/>
                        </a:rPr>
                        <a:t>improvement methods and project management. </a:t>
                      </a:r>
                      <a:endParaRPr sz="1200">
                        <a:solidFill>
                          <a:srgbClr val="9E9E9E"/>
                        </a:solidFill>
                        <a:latin typeface="Raleway Thin"/>
                        <a:ea typeface="Raleway Thin"/>
                        <a:cs typeface="Raleway Thin"/>
                        <a:sym typeface="Raleway Thin"/>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79" name="Google Shape;79;p19"/>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highlight>
                  <a:srgbClr val="12B5EA"/>
                </a:highlight>
                <a:latin typeface="Asap Condensed"/>
                <a:ea typeface="Asap Condensed"/>
                <a:cs typeface="Asap Condensed"/>
                <a:sym typeface="Asap Condensed"/>
              </a:rPr>
              <a:t> Three columns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BIG_NUMBER">
    <p:bg>
      <p:bgPr>
        <a:solidFill>
          <a:schemeClr val="lt1"/>
        </a:solidFill>
      </p:bgPr>
    </p:bg>
    <p:spTree>
      <p:nvGrpSpPr>
        <p:cNvPr id="80" name="Shape 80"/>
        <p:cNvGrpSpPr/>
        <p:nvPr/>
      </p:nvGrpSpPr>
      <p:grpSpPr>
        <a:xfrm>
          <a:off x="0" y="0"/>
          <a:ext cx="0" cy="0"/>
          <a:chOff x="0" y="0"/>
          <a:chExt cx="0" cy="0"/>
        </a:xfrm>
      </p:grpSpPr>
      <p:sp>
        <p:nvSpPr>
          <p:cNvPr id="81" name="Google Shape;81;p20"/>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0"/>
          <p:cNvSpPr/>
          <p:nvPr/>
        </p:nvSpPr>
        <p:spPr>
          <a:xfrm>
            <a:off x="439827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0"/>
          <p:cNvSpPr/>
          <p:nvPr/>
        </p:nvSpPr>
        <p:spPr>
          <a:xfrm>
            <a:off x="42062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0"/>
          <p:cNvSpPr txBox="1"/>
          <p:nvPr/>
        </p:nvSpPr>
        <p:spPr>
          <a:xfrm>
            <a:off x="858025"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Thin"/>
                <a:ea typeface="Raleway Thin"/>
                <a:cs typeface="Raleway Thin"/>
                <a:sym typeface="Raleway Thin"/>
              </a:rPr>
              <a:t>Description description description description description description</a:t>
            </a:r>
            <a:r>
              <a:rPr lang="en" sz="1200">
                <a:solidFill>
                  <a:srgbClr val="9E9E9E"/>
                </a:solidFill>
                <a:latin typeface="Raleway"/>
                <a:ea typeface="Raleway"/>
                <a:cs typeface="Raleway"/>
                <a:sym typeface="Raleway"/>
              </a:rPr>
              <a:t> </a:t>
            </a:r>
            <a:endParaRPr sz="1200">
              <a:solidFill>
                <a:srgbClr val="9E9E9E"/>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85" name="Google Shape;85;p20"/>
          <p:cNvSpPr txBox="1"/>
          <p:nvPr/>
        </p:nvSpPr>
        <p:spPr>
          <a:xfrm>
            <a:off x="4609000" y="13017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4</a:t>
            </a:r>
            <a:endParaRPr b="1" sz="2400">
              <a:solidFill>
                <a:srgbClr val="86AF15"/>
              </a:solidFill>
              <a:latin typeface="Roboto Condensed"/>
              <a:ea typeface="Roboto Condensed"/>
              <a:cs typeface="Roboto Condensed"/>
              <a:sym typeface="Roboto Condensed"/>
            </a:endParaRPr>
          </a:p>
        </p:txBody>
      </p:sp>
      <p:sp>
        <p:nvSpPr>
          <p:cNvPr id="86" name="Google Shape;86;p20"/>
          <p:cNvSpPr txBox="1"/>
          <p:nvPr/>
        </p:nvSpPr>
        <p:spPr>
          <a:xfrm>
            <a:off x="460900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5</a:t>
            </a:r>
            <a:endParaRPr b="1" sz="2400">
              <a:solidFill>
                <a:srgbClr val="86AF15"/>
              </a:solidFill>
              <a:latin typeface="Roboto Condensed"/>
              <a:ea typeface="Roboto Condensed"/>
              <a:cs typeface="Roboto Condensed"/>
              <a:sym typeface="Roboto Condensed"/>
            </a:endParaRPr>
          </a:p>
        </p:txBody>
      </p:sp>
      <p:sp>
        <p:nvSpPr>
          <p:cNvPr id="87" name="Google Shape;87;p20"/>
          <p:cNvSpPr txBox="1"/>
          <p:nvPr/>
        </p:nvSpPr>
        <p:spPr>
          <a:xfrm>
            <a:off x="4609000" y="35408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6</a:t>
            </a:r>
            <a:endParaRPr b="1" sz="2400">
              <a:solidFill>
                <a:srgbClr val="86AF15"/>
              </a:solidFill>
              <a:latin typeface="Roboto Condensed"/>
              <a:ea typeface="Roboto Condensed"/>
              <a:cs typeface="Roboto Condensed"/>
              <a:sym typeface="Roboto Condensed"/>
            </a:endParaRPr>
          </a:p>
        </p:txBody>
      </p:sp>
      <p:sp>
        <p:nvSpPr>
          <p:cNvPr id="88" name="Google Shape;88;p20"/>
          <p:cNvSpPr txBox="1"/>
          <p:nvPr/>
        </p:nvSpPr>
        <p:spPr>
          <a:xfrm>
            <a:off x="561550" y="13017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1</a:t>
            </a:r>
            <a:endParaRPr b="1" sz="2400">
              <a:solidFill>
                <a:srgbClr val="86AF15"/>
              </a:solidFill>
              <a:latin typeface="Asap Condensed"/>
              <a:ea typeface="Asap Condensed"/>
              <a:cs typeface="Asap Condensed"/>
              <a:sym typeface="Asap Condensed"/>
            </a:endParaRPr>
          </a:p>
        </p:txBody>
      </p:sp>
      <p:sp>
        <p:nvSpPr>
          <p:cNvPr id="89" name="Google Shape;89;p20"/>
          <p:cNvSpPr txBox="1"/>
          <p:nvPr/>
        </p:nvSpPr>
        <p:spPr>
          <a:xfrm>
            <a:off x="56155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2</a:t>
            </a:r>
            <a:endParaRPr b="1" sz="2400">
              <a:solidFill>
                <a:srgbClr val="86AF15"/>
              </a:solidFill>
              <a:latin typeface="Roboto Condensed"/>
              <a:ea typeface="Roboto Condensed"/>
              <a:cs typeface="Roboto Condensed"/>
              <a:sym typeface="Roboto Condensed"/>
            </a:endParaRPr>
          </a:p>
        </p:txBody>
      </p:sp>
      <p:sp>
        <p:nvSpPr>
          <p:cNvPr id="90" name="Google Shape;90;p20"/>
          <p:cNvSpPr txBox="1"/>
          <p:nvPr/>
        </p:nvSpPr>
        <p:spPr>
          <a:xfrm>
            <a:off x="561550" y="35408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3</a:t>
            </a:r>
            <a:endParaRPr b="1" sz="2400">
              <a:solidFill>
                <a:srgbClr val="86AF15"/>
              </a:solidFill>
              <a:latin typeface="Roboto Condensed"/>
              <a:ea typeface="Roboto Condensed"/>
              <a:cs typeface="Roboto Condensed"/>
              <a:sym typeface="Roboto Condensed"/>
            </a:endParaRPr>
          </a:p>
        </p:txBody>
      </p:sp>
      <p:sp>
        <p:nvSpPr>
          <p:cNvPr id="91" name="Google Shape;91;p20"/>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highlight>
                  <a:srgbClr val="12B5EA"/>
                </a:highlight>
                <a:latin typeface="Asap Condensed"/>
                <a:ea typeface="Asap Condensed"/>
                <a:cs typeface="Asap Condensed"/>
                <a:sym typeface="Asap Condensed"/>
              </a:rPr>
              <a:t> Two columns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92" name="Google Shape;92;p20"/>
          <p:cNvSpPr txBox="1"/>
          <p:nvPr/>
        </p:nvSpPr>
        <p:spPr>
          <a:xfrm>
            <a:off x="90835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Thin"/>
                <a:ea typeface="Raleway Thin"/>
                <a:cs typeface="Raleway Thin"/>
                <a:sym typeface="Raleway Thin"/>
              </a:rPr>
              <a:t>Description description description description description description </a:t>
            </a:r>
            <a:endParaRPr sz="1200">
              <a:solidFill>
                <a:srgbClr val="9E9E9E"/>
              </a:solidFill>
              <a:latin typeface="Raleway Thin"/>
              <a:ea typeface="Raleway Thin"/>
              <a:cs typeface="Raleway Thin"/>
              <a:sym typeface="Raleway Thin"/>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93" name="Google Shape;93;p20"/>
          <p:cNvSpPr txBox="1"/>
          <p:nvPr/>
        </p:nvSpPr>
        <p:spPr>
          <a:xfrm>
            <a:off x="90835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Thin"/>
                <a:ea typeface="Raleway Thin"/>
                <a:cs typeface="Raleway Thin"/>
                <a:sym typeface="Raleway Thin"/>
              </a:rPr>
              <a:t>Description description description description description description </a:t>
            </a:r>
            <a:endParaRPr sz="1200">
              <a:solidFill>
                <a:srgbClr val="9E9E9E"/>
              </a:solidFill>
              <a:latin typeface="Raleway Thin"/>
              <a:ea typeface="Raleway Thin"/>
              <a:cs typeface="Raleway Thin"/>
              <a:sym typeface="Raleway Thin"/>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94" name="Google Shape;94;p20"/>
          <p:cNvSpPr txBox="1"/>
          <p:nvPr/>
        </p:nvSpPr>
        <p:spPr>
          <a:xfrm>
            <a:off x="4955800"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Thin"/>
                <a:ea typeface="Raleway Thin"/>
                <a:cs typeface="Raleway Thin"/>
                <a:sym typeface="Raleway Thin"/>
              </a:rPr>
              <a:t>Description description description description description description </a:t>
            </a:r>
            <a:endParaRPr sz="1200">
              <a:solidFill>
                <a:srgbClr val="9E9E9E"/>
              </a:solidFill>
              <a:latin typeface="Raleway Thin"/>
              <a:ea typeface="Raleway Thin"/>
              <a:cs typeface="Raleway Thin"/>
              <a:sym typeface="Raleway Thin"/>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95" name="Google Shape;95;p20"/>
          <p:cNvSpPr txBox="1"/>
          <p:nvPr/>
        </p:nvSpPr>
        <p:spPr>
          <a:xfrm>
            <a:off x="495580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Thin"/>
                <a:ea typeface="Raleway Thin"/>
                <a:cs typeface="Raleway Thin"/>
                <a:sym typeface="Raleway Thin"/>
              </a:rPr>
              <a:t>Description description description description description description </a:t>
            </a:r>
            <a:endParaRPr sz="1200">
              <a:solidFill>
                <a:srgbClr val="9E9E9E"/>
              </a:solidFill>
              <a:latin typeface="Raleway Thin"/>
              <a:ea typeface="Raleway Thin"/>
              <a:cs typeface="Raleway Thin"/>
              <a:sym typeface="Raleway Thin"/>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96" name="Google Shape;96;p20"/>
          <p:cNvSpPr txBox="1"/>
          <p:nvPr/>
        </p:nvSpPr>
        <p:spPr>
          <a:xfrm>
            <a:off x="495580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Thin"/>
                <a:ea typeface="Raleway Thin"/>
                <a:cs typeface="Raleway Thin"/>
                <a:sym typeface="Raleway Thin"/>
              </a:rPr>
              <a:t>Description description description description description description </a:t>
            </a:r>
            <a:endParaRPr sz="1200">
              <a:solidFill>
                <a:srgbClr val="9E9E9E"/>
              </a:solidFill>
              <a:latin typeface="Raleway Thin"/>
              <a:ea typeface="Raleway Thin"/>
              <a:cs typeface="Raleway Thin"/>
              <a:sym typeface="Raleway Thin"/>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lue">
  <p:cSld name="TITLE_4">
    <p:bg>
      <p:bgPr>
        <a:solidFill>
          <a:srgbClr val="12B5EA"/>
        </a:solidFill>
      </p:bgPr>
    </p:bg>
    <p:spTree>
      <p:nvGrpSpPr>
        <p:cNvPr id="10" name="Shape 10"/>
        <p:cNvGrpSpPr/>
        <p:nvPr/>
      </p:nvGrpSpPr>
      <p:grpSpPr>
        <a:xfrm>
          <a:off x="0" y="0"/>
          <a:ext cx="0" cy="0"/>
          <a:chOff x="0" y="0"/>
          <a:chExt cx="0" cy="0"/>
        </a:xfrm>
      </p:grpSpPr>
      <p:sp>
        <p:nvSpPr>
          <p:cNvPr id="11" name="Google Shape;11;p3"/>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lang="en" sz="4000">
                <a:latin typeface="Asap Condensed"/>
                <a:ea typeface="Asap Condensed"/>
                <a:cs typeface="Asap Condensed"/>
                <a:sym typeface="Asap Condensed"/>
              </a:rPr>
            </a:br>
            <a:r>
              <a:rPr b="1" lang="en" sz="4400">
                <a:solidFill>
                  <a:srgbClr val="9E9E9E"/>
                </a:solidFill>
                <a:highlight>
                  <a:schemeClr val="lt1"/>
                </a:highlight>
                <a:latin typeface="Asap Condensed"/>
                <a:ea typeface="Asap Condensed"/>
                <a:cs typeface="Asap Condensed"/>
                <a:sym typeface="Asap Condensed"/>
              </a:rPr>
              <a:t> </a:t>
            </a:r>
            <a:r>
              <a:rPr b="1" lang="en" sz="4400">
                <a:solidFill>
                  <a:srgbClr val="12B5EA"/>
                </a:solidFill>
                <a:highlight>
                  <a:schemeClr val="lt1"/>
                </a:highlight>
                <a:latin typeface="Asap Condensed"/>
                <a:ea typeface="Asap Condensed"/>
                <a:cs typeface="Asap Condensed"/>
                <a:sym typeface="Asap Condensed"/>
              </a:rPr>
              <a:t>Community Solutions</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sp>
        <p:nvSpPr>
          <p:cNvPr id="12" name="Google Shape;12;p3"/>
          <p:cNvSpPr txBox="1"/>
          <p:nvPr/>
        </p:nvSpPr>
        <p:spPr>
          <a:xfrm>
            <a:off x="464250" y="3216350"/>
            <a:ext cx="82155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0" lang="en">
                <a:solidFill>
                  <a:schemeClr val="lt1"/>
                </a:solidFill>
                <a:latin typeface="Raleway Thin"/>
                <a:ea typeface="Raleway Thin"/>
                <a:cs typeface="Raleway Thin"/>
                <a:sym typeface="Raleway Thin"/>
              </a:rPr>
              <a:t>August 7, 2020</a:t>
            </a:r>
            <a:endParaRPr i="0">
              <a:solidFill>
                <a:schemeClr val="lt1"/>
              </a:solidFill>
              <a:latin typeface="Raleway Thin"/>
              <a:ea typeface="Raleway Thin"/>
              <a:cs typeface="Raleway Thin"/>
              <a:sym typeface="Raleway Thin"/>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oon">
  <p:cSld name="TITLE_AND_BODY_1_1">
    <p:bg>
      <p:bgPr>
        <a:solidFill>
          <a:srgbClr val="A50A51"/>
        </a:solidFill>
      </p:bgPr>
    </p:bg>
    <p:spTree>
      <p:nvGrpSpPr>
        <p:cNvPr id="97" name="Shape 97"/>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p:cSld name="TITLE_2">
    <p:bg>
      <p:bgPr>
        <a:solidFill>
          <a:srgbClr val="FF6F0C"/>
        </a:solidFill>
      </p:bgPr>
    </p:bg>
    <p:spTree>
      <p:nvGrpSpPr>
        <p:cNvPr id="98" name="Shape 98"/>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p:cSld name="TITLE_3">
    <p:bg>
      <p:bgPr>
        <a:solidFill>
          <a:srgbClr val="86AF15"/>
        </a:solidFill>
      </p:bgPr>
    </p:bg>
    <p:spTree>
      <p:nvGrpSpPr>
        <p:cNvPr id="99" name="Shape 99"/>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cSld name="CUSTOM_2">
    <p:bg>
      <p:bgPr>
        <a:solidFill>
          <a:schemeClr val="lt1"/>
        </a:solidFill>
      </p:bgPr>
    </p:bg>
    <p:spTree>
      <p:nvGrpSpPr>
        <p:cNvPr id="100" name="Shape 100"/>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end">
  <p:cSld name="TITLE_AND_BODY_3">
    <p:spTree>
      <p:nvGrpSpPr>
        <p:cNvPr id="101" name="Shape 101"/>
        <p:cNvGrpSpPr/>
        <p:nvPr/>
      </p:nvGrpSpPr>
      <p:grpSpPr>
        <a:xfrm>
          <a:off x="0" y="0"/>
          <a:ext cx="0" cy="0"/>
          <a:chOff x="0" y="0"/>
          <a:chExt cx="0" cy="0"/>
        </a:xfrm>
      </p:grpSpPr>
      <p:pic>
        <p:nvPicPr>
          <p:cNvPr id="102" name="Google Shape;102;p25"/>
          <p:cNvPicPr preferRelativeResize="0"/>
          <p:nvPr/>
        </p:nvPicPr>
        <p:blipFill>
          <a:blip r:embed="rId2">
            <a:alphaModFix/>
          </a:blip>
          <a:stretch>
            <a:fillRect/>
          </a:stretch>
        </p:blipFill>
        <p:spPr>
          <a:xfrm>
            <a:off x="0" y="0"/>
            <a:ext cx="9144000" cy="5143497"/>
          </a:xfrm>
          <a:prstGeom prst="rect">
            <a:avLst/>
          </a:prstGeom>
          <a:noFill/>
          <a:ln>
            <a:noFill/>
          </a:ln>
        </p:spPr>
      </p:pic>
      <p:sp>
        <p:nvSpPr>
          <p:cNvPr id="103" name="Google Shape;103;p25"/>
          <p:cNvSpPr txBox="1"/>
          <p:nvPr/>
        </p:nvSpPr>
        <p:spPr>
          <a:xfrm>
            <a:off x="406425" y="2233350"/>
            <a:ext cx="8296800" cy="67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A50A51"/>
                </a:solidFill>
                <a:latin typeface="Asap Condensed"/>
                <a:ea typeface="Asap Condensed"/>
                <a:cs typeface="Asap Condensed"/>
                <a:sym typeface="Asap Condensed"/>
              </a:rPr>
              <a:t>Thank You</a:t>
            </a:r>
            <a:endParaRPr b="1" sz="6000">
              <a:solidFill>
                <a:srgbClr val="A50A51"/>
              </a:solidFill>
              <a:latin typeface="Asap Condensed"/>
              <a:ea typeface="Asap Condensed"/>
              <a:cs typeface="Asap Condensed"/>
              <a:sym typeface="Asap Condensed"/>
            </a:endParaRPr>
          </a:p>
        </p:txBody>
      </p:sp>
      <p:sp>
        <p:nvSpPr>
          <p:cNvPr id="104" name="Google Shape;104;p25"/>
          <p:cNvSpPr/>
          <p:nvPr/>
        </p:nvSpPr>
        <p:spPr>
          <a:xfrm>
            <a:off x="0" y="4399200"/>
            <a:ext cx="1748100" cy="744300"/>
          </a:xfrm>
          <a:prstGeom prst="rect">
            <a:avLst/>
          </a:prstGeom>
          <a:solidFill>
            <a:srgbClr val="12B5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 name="Google Shape;105;p25"/>
          <p:cNvPicPr preferRelativeResize="0"/>
          <p:nvPr/>
        </p:nvPicPr>
        <p:blipFill>
          <a:blip r:embed="rId3">
            <a:alphaModFix/>
          </a:blip>
          <a:stretch>
            <a:fillRect/>
          </a:stretch>
        </p:blipFill>
        <p:spPr>
          <a:xfrm>
            <a:off x="164025" y="4558637"/>
            <a:ext cx="1426074" cy="4254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106" name="Shape 106"/>
        <p:cNvGrpSpPr/>
        <p:nvPr/>
      </p:nvGrpSpPr>
      <p:grpSpPr>
        <a:xfrm>
          <a:off x="0" y="0"/>
          <a:ext cx="0" cy="0"/>
          <a:chOff x="0" y="0"/>
          <a:chExt cx="0" cy="0"/>
        </a:xfrm>
      </p:grpSpPr>
      <p:sp>
        <p:nvSpPr>
          <p:cNvPr id="107" name="Google Shape;107;p26"/>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1400"/>
              <a:buChar char="●"/>
              <a:defRPr>
                <a:solidFill>
                  <a:srgbClr val="FFFFFF"/>
                </a:solidFill>
              </a:defRPr>
            </a:lvl1pPr>
            <a:lvl2pPr lvl="1" rtl="0">
              <a:spcBef>
                <a:spcPts val="0"/>
              </a:spcBef>
              <a:spcAft>
                <a:spcPts val="0"/>
              </a:spcAft>
              <a:buClr>
                <a:srgbClr val="FFFFFF"/>
              </a:buClr>
              <a:buSzPts val="1400"/>
              <a:buChar char="○"/>
              <a:defRPr>
                <a:solidFill>
                  <a:srgbClr val="FFFFFF"/>
                </a:solidFill>
              </a:defRPr>
            </a:lvl2pPr>
            <a:lvl3pPr lvl="2" rtl="0">
              <a:spcBef>
                <a:spcPts val="0"/>
              </a:spcBef>
              <a:spcAft>
                <a:spcPts val="0"/>
              </a:spcAft>
              <a:buClr>
                <a:srgbClr val="FFFFFF"/>
              </a:buClr>
              <a:buSzPts val="1400"/>
              <a:buChar char="■"/>
              <a:defRPr>
                <a:solidFill>
                  <a:srgbClr val="FFFFFF"/>
                </a:solidFill>
              </a:defRPr>
            </a:lvl3pPr>
            <a:lvl4pPr lvl="3" rtl="0">
              <a:spcBef>
                <a:spcPts val="0"/>
              </a:spcBef>
              <a:spcAft>
                <a:spcPts val="0"/>
              </a:spcAft>
              <a:buClr>
                <a:srgbClr val="FFFFFF"/>
              </a:buClr>
              <a:buSzPts val="1400"/>
              <a:buChar char="●"/>
              <a:defRPr>
                <a:solidFill>
                  <a:srgbClr val="FFFFFF"/>
                </a:solidFill>
              </a:defRPr>
            </a:lvl4pPr>
            <a:lvl5pPr lvl="4" rtl="0">
              <a:spcBef>
                <a:spcPts val="0"/>
              </a:spcBef>
              <a:spcAft>
                <a:spcPts val="0"/>
              </a:spcAft>
              <a:buClr>
                <a:srgbClr val="FFFFFF"/>
              </a:buClr>
              <a:buSzPts val="1400"/>
              <a:buChar char="○"/>
              <a:defRPr>
                <a:solidFill>
                  <a:srgbClr val="FFFFFF"/>
                </a:solidFill>
              </a:defRPr>
            </a:lvl5pPr>
            <a:lvl6pPr lvl="5" rtl="0">
              <a:spcBef>
                <a:spcPts val="0"/>
              </a:spcBef>
              <a:spcAft>
                <a:spcPts val="0"/>
              </a:spcAft>
              <a:buClr>
                <a:srgbClr val="FFFFFF"/>
              </a:buClr>
              <a:buSzPts val="1400"/>
              <a:buChar char="■"/>
              <a:defRPr>
                <a:solidFill>
                  <a:srgbClr val="FFFFFF"/>
                </a:solidFill>
              </a:defRPr>
            </a:lvl6pPr>
            <a:lvl7pPr lvl="6" rtl="0">
              <a:spcBef>
                <a:spcPts val="0"/>
              </a:spcBef>
              <a:spcAft>
                <a:spcPts val="0"/>
              </a:spcAft>
              <a:buClr>
                <a:srgbClr val="FFFFFF"/>
              </a:buClr>
              <a:buSzPts val="1400"/>
              <a:buChar char="●"/>
              <a:defRPr>
                <a:solidFill>
                  <a:srgbClr val="FFFFFF"/>
                </a:solidFill>
              </a:defRPr>
            </a:lvl7pPr>
            <a:lvl8pPr lvl="7" rtl="0">
              <a:spcBef>
                <a:spcPts val="0"/>
              </a:spcBef>
              <a:spcAft>
                <a:spcPts val="0"/>
              </a:spcAft>
              <a:buClr>
                <a:srgbClr val="FFFFFF"/>
              </a:buClr>
              <a:buSzPts val="1400"/>
              <a:buChar char="○"/>
              <a:defRPr>
                <a:solidFill>
                  <a:srgbClr val="FFFFFF"/>
                </a:solidFill>
              </a:defRPr>
            </a:lvl8pPr>
            <a:lvl9pPr lvl="8" rtl="0">
              <a:spcBef>
                <a:spcPts val="0"/>
              </a:spcBef>
              <a:spcAft>
                <a:spcPts val="0"/>
              </a:spcAft>
              <a:buClr>
                <a:srgbClr val="FFFFFF"/>
              </a:buClr>
              <a:buSzPts val="1400"/>
              <a:buChar char="■"/>
              <a:defRPr>
                <a:solidFill>
                  <a:srgbClr val="FFFFFF"/>
                </a:solidFill>
              </a:defRPr>
            </a:lvl9pPr>
          </a:lstStyle>
          <a:p/>
        </p:txBody>
      </p:sp>
      <p:sp>
        <p:nvSpPr>
          <p:cNvPr id="108" name="Google Shape;108;p26"/>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09" name="Google Shape;109;p26"/>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0"/>
              </a:spcBef>
              <a:spcAft>
                <a:spcPts val="0"/>
              </a:spcAft>
              <a:buClr>
                <a:srgbClr val="FFFFFF"/>
              </a:buClr>
              <a:buSzPts val="1200"/>
              <a:buChar char="○"/>
              <a:defRPr sz="1200">
                <a:solidFill>
                  <a:srgbClr val="FFFFFF"/>
                </a:solidFill>
              </a:defRPr>
            </a:lvl2pPr>
            <a:lvl3pPr indent="-304800" lvl="2" marL="1371600" rtl="0">
              <a:spcBef>
                <a:spcPts val="0"/>
              </a:spcBef>
              <a:spcAft>
                <a:spcPts val="0"/>
              </a:spcAft>
              <a:buClr>
                <a:srgbClr val="FFFFFF"/>
              </a:buClr>
              <a:buSzPts val="1200"/>
              <a:buChar char="■"/>
              <a:defRPr sz="1200">
                <a:solidFill>
                  <a:srgbClr val="FFFFFF"/>
                </a:solidFill>
              </a:defRPr>
            </a:lvl3pPr>
            <a:lvl4pPr indent="-304800" lvl="3" marL="1828800" rtl="0">
              <a:spcBef>
                <a:spcPts val="0"/>
              </a:spcBef>
              <a:spcAft>
                <a:spcPts val="0"/>
              </a:spcAft>
              <a:buClr>
                <a:srgbClr val="FFFFFF"/>
              </a:buClr>
              <a:buSzPts val="1200"/>
              <a:buChar char="●"/>
              <a:defRPr sz="1200">
                <a:solidFill>
                  <a:srgbClr val="FFFFFF"/>
                </a:solidFill>
              </a:defRPr>
            </a:lvl4pPr>
            <a:lvl5pPr indent="-304800" lvl="4" marL="2286000" rtl="0">
              <a:spcBef>
                <a:spcPts val="0"/>
              </a:spcBef>
              <a:spcAft>
                <a:spcPts val="0"/>
              </a:spcAft>
              <a:buClr>
                <a:srgbClr val="FFFFFF"/>
              </a:buClr>
              <a:buSzPts val="1200"/>
              <a:buChar char="○"/>
              <a:defRPr sz="1200">
                <a:solidFill>
                  <a:srgbClr val="FFFFFF"/>
                </a:solidFill>
              </a:defRPr>
            </a:lvl5pPr>
            <a:lvl6pPr indent="-304800" lvl="5" marL="2743200" rtl="0">
              <a:spcBef>
                <a:spcPts val="0"/>
              </a:spcBef>
              <a:spcAft>
                <a:spcPts val="0"/>
              </a:spcAft>
              <a:buClr>
                <a:srgbClr val="FFFFFF"/>
              </a:buClr>
              <a:buSzPts val="1200"/>
              <a:buChar char="■"/>
              <a:defRPr sz="1200">
                <a:solidFill>
                  <a:srgbClr val="FFFFFF"/>
                </a:solidFill>
              </a:defRPr>
            </a:lvl6pPr>
            <a:lvl7pPr indent="-304800" lvl="6" marL="3200400" rtl="0">
              <a:spcBef>
                <a:spcPts val="0"/>
              </a:spcBef>
              <a:spcAft>
                <a:spcPts val="0"/>
              </a:spcAft>
              <a:buClr>
                <a:srgbClr val="FFFFFF"/>
              </a:buClr>
              <a:buSzPts val="1200"/>
              <a:buChar char="●"/>
              <a:defRPr sz="1200">
                <a:solidFill>
                  <a:srgbClr val="FFFFFF"/>
                </a:solidFill>
              </a:defRPr>
            </a:lvl7pPr>
            <a:lvl8pPr indent="-304800" lvl="7" marL="3657600" rtl="0">
              <a:spcBef>
                <a:spcPts val="0"/>
              </a:spcBef>
              <a:spcAft>
                <a:spcPts val="0"/>
              </a:spcAft>
              <a:buClr>
                <a:srgbClr val="FFFFFF"/>
              </a:buClr>
              <a:buSzPts val="1200"/>
              <a:buChar char="○"/>
              <a:defRPr sz="1200">
                <a:solidFill>
                  <a:srgbClr val="FFFFFF"/>
                </a:solidFill>
              </a:defRPr>
            </a:lvl8pPr>
            <a:lvl9pPr indent="-304800" lvl="8" marL="4114800" rtl="0">
              <a:spcBef>
                <a:spcPts val="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1">
  <p:cSld name="TITLE_ONLY_1">
    <p:spTree>
      <p:nvGrpSpPr>
        <p:cNvPr id="110" name="Shape 110"/>
        <p:cNvGrpSpPr/>
        <p:nvPr/>
      </p:nvGrpSpPr>
      <p:grpSpPr>
        <a:xfrm>
          <a:off x="0" y="0"/>
          <a:ext cx="0" cy="0"/>
          <a:chOff x="0" y="0"/>
          <a:chExt cx="0" cy="0"/>
        </a:xfrm>
      </p:grpSpPr>
      <p:sp>
        <p:nvSpPr>
          <p:cNvPr id="111" name="Google Shape;111;p27"/>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1400"/>
              <a:buChar char="●"/>
              <a:defRPr>
                <a:solidFill>
                  <a:srgbClr val="FFFFFF"/>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12" name="Google Shape;112;p27"/>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86AF15"/>
              </a:buClr>
              <a:buSzPts val="1800"/>
              <a:buNone/>
              <a:defRPr sz="1800">
                <a:solidFill>
                  <a:srgbClr val="86AF15"/>
                </a:solidFill>
              </a:defRPr>
            </a:lvl2pPr>
            <a:lvl3pPr lvl="2" rtl="0">
              <a:lnSpc>
                <a:spcPct val="100000"/>
              </a:lnSpc>
              <a:spcBef>
                <a:spcPts val="0"/>
              </a:spcBef>
              <a:spcAft>
                <a:spcPts val="0"/>
              </a:spcAft>
              <a:buClr>
                <a:srgbClr val="86AF15"/>
              </a:buClr>
              <a:buSzPts val="1800"/>
              <a:buNone/>
              <a:defRPr sz="1800">
                <a:solidFill>
                  <a:srgbClr val="86AF15"/>
                </a:solidFill>
              </a:defRPr>
            </a:lvl3pPr>
            <a:lvl4pPr lvl="3" rtl="0">
              <a:lnSpc>
                <a:spcPct val="100000"/>
              </a:lnSpc>
              <a:spcBef>
                <a:spcPts val="0"/>
              </a:spcBef>
              <a:spcAft>
                <a:spcPts val="0"/>
              </a:spcAft>
              <a:buClr>
                <a:srgbClr val="86AF15"/>
              </a:buClr>
              <a:buSzPts val="1800"/>
              <a:buNone/>
              <a:defRPr sz="1800">
                <a:solidFill>
                  <a:srgbClr val="86AF15"/>
                </a:solidFill>
              </a:defRPr>
            </a:lvl4pPr>
            <a:lvl5pPr lvl="4" rtl="0">
              <a:lnSpc>
                <a:spcPct val="100000"/>
              </a:lnSpc>
              <a:spcBef>
                <a:spcPts val="0"/>
              </a:spcBef>
              <a:spcAft>
                <a:spcPts val="0"/>
              </a:spcAft>
              <a:buClr>
                <a:srgbClr val="86AF15"/>
              </a:buClr>
              <a:buSzPts val="1800"/>
              <a:buNone/>
              <a:defRPr sz="1800">
                <a:solidFill>
                  <a:srgbClr val="86AF15"/>
                </a:solidFill>
              </a:defRPr>
            </a:lvl5pPr>
            <a:lvl6pPr lvl="5" rtl="0">
              <a:lnSpc>
                <a:spcPct val="100000"/>
              </a:lnSpc>
              <a:spcBef>
                <a:spcPts val="0"/>
              </a:spcBef>
              <a:spcAft>
                <a:spcPts val="0"/>
              </a:spcAft>
              <a:buClr>
                <a:srgbClr val="86AF15"/>
              </a:buClr>
              <a:buSzPts val="1800"/>
              <a:buNone/>
              <a:defRPr sz="1800">
                <a:solidFill>
                  <a:srgbClr val="86AF15"/>
                </a:solidFill>
              </a:defRPr>
            </a:lvl6pPr>
            <a:lvl7pPr lvl="6" rtl="0">
              <a:lnSpc>
                <a:spcPct val="100000"/>
              </a:lnSpc>
              <a:spcBef>
                <a:spcPts val="0"/>
              </a:spcBef>
              <a:spcAft>
                <a:spcPts val="0"/>
              </a:spcAft>
              <a:buClr>
                <a:srgbClr val="86AF15"/>
              </a:buClr>
              <a:buSzPts val="1800"/>
              <a:buNone/>
              <a:defRPr sz="1800">
                <a:solidFill>
                  <a:srgbClr val="86AF15"/>
                </a:solidFill>
              </a:defRPr>
            </a:lvl7pPr>
            <a:lvl8pPr lvl="7" rtl="0">
              <a:lnSpc>
                <a:spcPct val="100000"/>
              </a:lnSpc>
              <a:spcBef>
                <a:spcPts val="0"/>
              </a:spcBef>
              <a:spcAft>
                <a:spcPts val="0"/>
              </a:spcAft>
              <a:buClr>
                <a:srgbClr val="86AF15"/>
              </a:buClr>
              <a:buSzPts val="1800"/>
              <a:buNone/>
              <a:defRPr sz="1800">
                <a:solidFill>
                  <a:srgbClr val="86AF15"/>
                </a:solidFill>
              </a:defRPr>
            </a:lvl8pPr>
            <a:lvl9pPr lvl="8" rtl="0">
              <a:lnSpc>
                <a:spcPct val="100000"/>
              </a:lnSpc>
              <a:spcBef>
                <a:spcPts val="0"/>
              </a:spcBef>
              <a:spcAft>
                <a:spcPts val="0"/>
              </a:spcAft>
              <a:buClr>
                <a:srgbClr val="86AF15"/>
              </a:buClr>
              <a:buSzPts val="1800"/>
              <a:buNone/>
              <a:defRPr sz="1800">
                <a:solidFill>
                  <a:srgbClr val="86AF15"/>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2">
  <p:cSld name="TITLE_ONLY_2">
    <p:spTree>
      <p:nvGrpSpPr>
        <p:cNvPr id="113" name="Shape 113"/>
        <p:cNvGrpSpPr/>
        <p:nvPr/>
      </p:nvGrpSpPr>
      <p:grpSpPr>
        <a:xfrm>
          <a:off x="0" y="0"/>
          <a:ext cx="0" cy="0"/>
          <a:chOff x="0" y="0"/>
          <a:chExt cx="0" cy="0"/>
        </a:xfrm>
      </p:grpSpPr>
      <p:sp>
        <p:nvSpPr>
          <p:cNvPr id="114" name="Google Shape;114;p28"/>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1400"/>
              <a:buChar char="●"/>
              <a:defRPr>
                <a:solidFill>
                  <a:srgbClr val="FFFFFF"/>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15" name="Google Shape;115;p28"/>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86AF15"/>
              </a:buClr>
              <a:buSzPts val="1800"/>
              <a:buNone/>
              <a:defRPr sz="1800">
                <a:solidFill>
                  <a:srgbClr val="86AF15"/>
                </a:solidFill>
              </a:defRPr>
            </a:lvl2pPr>
            <a:lvl3pPr lvl="2" rtl="0">
              <a:lnSpc>
                <a:spcPct val="100000"/>
              </a:lnSpc>
              <a:spcBef>
                <a:spcPts val="0"/>
              </a:spcBef>
              <a:spcAft>
                <a:spcPts val="0"/>
              </a:spcAft>
              <a:buClr>
                <a:srgbClr val="86AF15"/>
              </a:buClr>
              <a:buSzPts val="1800"/>
              <a:buNone/>
              <a:defRPr sz="1800">
                <a:solidFill>
                  <a:srgbClr val="86AF15"/>
                </a:solidFill>
              </a:defRPr>
            </a:lvl3pPr>
            <a:lvl4pPr lvl="3" rtl="0">
              <a:lnSpc>
                <a:spcPct val="100000"/>
              </a:lnSpc>
              <a:spcBef>
                <a:spcPts val="0"/>
              </a:spcBef>
              <a:spcAft>
                <a:spcPts val="0"/>
              </a:spcAft>
              <a:buClr>
                <a:srgbClr val="86AF15"/>
              </a:buClr>
              <a:buSzPts val="1800"/>
              <a:buNone/>
              <a:defRPr sz="1800">
                <a:solidFill>
                  <a:srgbClr val="86AF15"/>
                </a:solidFill>
              </a:defRPr>
            </a:lvl4pPr>
            <a:lvl5pPr lvl="4" rtl="0">
              <a:lnSpc>
                <a:spcPct val="100000"/>
              </a:lnSpc>
              <a:spcBef>
                <a:spcPts val="0"/>
              </a:spcBef>
              <a:spcAft>
                <a:spcPts val="0"/>
              </a:spcAft>
              <a:buClr>
                <a:srgbClr val="86AF15"/>
              </a:buClr>
              <a:buSzPts val="1800"/>
              <a:buNone/>
              <a:defRPr sz="1800">
                <a:solidFill>
                  <a:srgbClr val="86AF15"/>
                </a:solidFill>
              </a:defRPr>
            </a:lvl5pPr>
            <a:lvl6pPr lvl="5" rtl="0">
              <a:lnSpc>
                <a:spcPct val="100000"/>
              </a:lnSpc>
              <a:spcBef>
                <a:spcPts val="0"/>
              </a:spcBef>
              <a:spcAft>
                <a:spcPts val="0"/>
              </a:spcAft>
              <a:buClr>
                <a:srgbClr val="86AF15"/>
              </a:buClr>
              <a:buSzPts val="1800"/>
              <a:buNone/>
              <a:defRPr sz="1800">
                <a:solidFill>
                  <a:srgbClr val="86AF15"/>
                </a:solidFill>
              </a:defRPr>
            </a:lvl6pPr>
            <a:lvl7pPr lvl="6" rtl="0">
              <a:lnSpc>
                <a:spcPct val="100000"/>
              </a:lnSpc>
              <a:spcBef>
                <a:spcPts val="0"/>
              </a:spcBef>
              <a:spcAft>
                <a:spcPts val="0"/>
              </a:spcAft>
              <a:buClr>
                <a:srgbClr val="86AF15"/>
              </a:buClr>
              <a:buSzPts val="1800"/>
              <a:buNone/>
              <a:defRPr sz="1800">
                <a:solidFill>
                  <a:srgbClr val="86AF15"/>
                </a:solidFill>
              </a:defRPr>
            </a:lvl7pPr>
            <a:lvl8pPr lvl="7" rtl="0">
              <a:lnSpc>
                <a:spcPct val="100000"/>
              </a:lnSpc>
              <a:spcBef>
                <a:spcPts val="0"/>
              </a:spcBef>
              <a:spcAft>
                <a:spcPts val="0"/>
              </a:spcAft>
              <a:buClr>
                <a:srgbClr val="86AF15"/>
              </a:buClr>
              <a:buSzPts val="1800"/>
              <a:buNone/>
              <a:defRPr sz="1800">
                <a:solidFill>
                  <a:srgbClr val="86AF15"/>
                </a:solidFill>
              </a:defRPr>
            </a:lvl8pPr>
            <a:lvl9pPr lvl="8" rtl="0">
              <a:lnSpc>
                <a:spcPct val="100000"/>
              </a:lnSpc>
              <a:spcBef>
                <a:spcPts val="0"/>
              </a:spcBef>
              <a:spcAft>
                <a:spcPts val="0"/>
              </a:spcAft>
              <a:buClr>
                <a:srgbClr val="86AF15"/>
              </a:buClr>
              <a:buSzPts val="1800"/>
              <a:buNone/>
              <a:defRPr sz="1800">
                <a:solidFill>
                  <a:srgbClr val="86AF15"/>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116" name="Shape 116"/>
        <p:cNvGrpSpPr/>
        <p:nvPr/>
      </p:nvGrpSpPr>
      <p:grpSpPr>
        <a:xfrm>
          <a:off x="0" y="0"/>
          <a:ext cx="0" cy="0"/>
          <a:chOff x="0" y="0"/>
          <a:chExt cx="0" cy="0"/>
        </a:xfrm>
      </p:grpSpPr>
      <p:sp>
        <p:nvSpPr>
          <p:cNvPr id="117" name="Google Shape;117;p29"/>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1400"/>
              <a:buChar char="●"/>
              <a:defRPr>
                <a:solidFill>
                  <a:srgbClr val="FFFFFF"/>
                </a:solidFill>
              </a:defRPr>
            </a:lvl1pPr>
            <a:lvl2pPr lvl="1" rtl="0">
              <a:spcBef>
                <a:spcPts val="0"/>
              </a:spcBef>
              <a:spcAft>
                <a:spcPts val="0"/>
              </a:spcAft>
              <a:buClr>
                <a:srgbClr val="FFFFFF"/>
              </a:buClr>
              <a:buSzPts val="1400"/>
              <a:buChar char="○"/>
              <a:defRPr>
                <a:solidFill>
                  <a:srgbClr val="FFFFFF"/>
                </a:solidFill>
              </a:defRPr>
            </a:lvl2pPr>
            <a:lvl3pPr lvl="2" rtl="0">
              <a:spcBef>
                <a:spcPts val="0"/>
              </a:spcBef>
              <a:spcAft>
                <a:spcPts val="0"/>
              </a:spcAft>
              <a:buClr>
                <a:srgbClr val="FFFFFF"/>
              </a:buClr>
              <a:buSzPts val="1400"/>
              <a:buChar char="■"/>
              <a:defRPr>
                <a:solidFill>
                  <a:srgbClr val="FFFFFF"/>
                </a:solidFill>
              </a:defRPr>
            </a:lvl3pPr>
            <a:lvl4pPr lvl="3" rtl="0">
              <a:spcBef>
                <a:spcPts val="0"/>
              </a:spcBef>
              <a:spcAft>
                <a:spcPts val="0"/>
              </a:spcAft>
              <a:buClr>
                <a:srgbClr val="FFFFFF"/>
              </a:buClr>
              <a:buSzPts val="1400"/>
              <a:buChar char="●"/>
              <a:defRPr>
                <a:solidFill>
                  <a:srgbClr val="FFFFFF"/>
                </a:solidFill>
              </a:defRPr>
            </a:lvl4pPr>
            <a:lvl5pPr lvl="4" rtl="0">
              <a:spcBef>
                <a:spcPts val="0"/>
              </a:spcBef>
              <a:spcAft>
                <a:spcPts val="0"/>
              </a:spcAft>
              <a:buClr>
                <a:srgbClr val="FFFFFF"/>
              </a:buClr>
              <a:buSzPts val="1400"/>
              <a:buChar char="○"/>
              <a:defRPr>
                <a:solidFill>
                  <a:srgbClr val="FFFFFF"/>
                </a:solidFill>
              </a:defRPr>
            </a:lvl5pPr>
            <a:lvl6pPr lvl="5" rtl="0">
              <a:spcBef>
                <a:spcPts val="0"/>
              </a:spcBef>
              <a:spcAft>
                <a:spcPts val="0"/>
              </a:spcAft>
              <a:buClr>
                <a:srgbClr val="FFFFFF"/>
              </a:buClr>
              <a:buSzPts val="1400"/>
              <a:buChar char="■"/>
              <a:defRPr>
                <a:solidFill>
                  <a:srgbClr val="FFFFFF"/>
                </a:solidFill>
              </a:defRPr>
            </a:lvl6pPr>
            <a:lvl7pPr lvl="6" rtl="0">
              <a:spcBef>
                <a:spcPts val="0"/>
              </a:spcBef>
              <a:spcAft>
                <a:spcPts val="0"/>
              </a:spcAft>
              <a:buClr>
                <a:srgbClr val="FFFFFF"/>
              </a:buClr>
              <a:buSzPts val="1400"/>
              <a:buChar char="●"/>
              <a:defRPr>
                <a:solidFill>
                  <a:srgbClr val="FFFFFF"/>
                </a:solidFill>
              </a:defRPr>
            </a:lvl7pPr>
            <a:lvl8pPr lvl="7" rtl="0">
              <a:spcBef>
                <a:spcPts val="0"/>
              </a:spcBef>
              <a:spcAft>
                <a:spcPts val="0"/>
              </a:spcAft>
              <a:buClr>
                <a:srgbClr val="FFFFFF"/>
              </a:buClr>
              <a:buSzPts val="1400"/>
              <a:buChar char="○"/>
              <a:defRPr>
                <a:solidFill>
                  <a:srgbClr val="FFFFFF"/>
                </a:solidFill>
              </a:defRPr>
            </a:lvl8pPr>
            <a:lvl9pPr lvl="8" rtl="0">
              <a:spcBef>
                <a:spcPts val="0"/>
              </a:spcBef>
              <a:spcAft>
                <a:spcPts val="0"/>
              </a:spcAft>
              <a:buClr>
                <a:srgbClr val="FFFFFF"/>
              </a:buClr>
              <a:buSzPts val="1400"/>
              <a:buChar char="■"/>
              <a:defRPr>
                <a:solidFill>
                  <a:srgbClr val="FFFFFF"/>
                </a:solidFill>
              </a:defRPr>
            </a:lvl9pPr>
          </a:lstStyle>
          <a:p/>
        </p:txBody>
      </p:sp>
      <p:sp>
        <p:nvSpPr>
          <p:cNvPr id="118" name="Google Shape;118;p29"/>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19" name="Google Shape;119;p29"/>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0"/>
              </a:spcBef>
              <a:spcAft>
                <a:spcPts val="0"/>
              </a:spcAft>
              <a:buClr>
                <a:srgbClr val="FFFFFF"/>
              </a:buClr>
              <a:buSzPts val="1200"/>
              <a:buChar char="○"/>
              <a:defRPr sz="1200">
                <a:solidFill>
                  <a:srgbClr val="FFFFFF"/>
                </a:solidFill>
              </a:defRPr>
            </a:lvl2pPr>
            <a:lvl3pPr indent="-304800" lvl="2" marL="1371600" rtl="0">
              <a:spcBef>
                <a:spcPts val="0"/>
              </a:spcBef>
              <a:spcAft>
                <a:spcPts val="0"/>
              </a:spcAft>
              <a:buClr>
                <a:srgbClr val="FFFFFF"/>
              </a:buClr>
              <a:buSzPts val="1200"/>
              <a:buChar char="■"/>
              <a:defRPr sz="1200">
                <a:solidFill>
                  <a:srgbClr val="FFFFFF"/>
                </a:solidFill>
              </a:defRPr>
            </a:lvl3pPr>
            <a:lvl4pPr indent="-304800" lvl="3" marL="1828800" rtl="0">
              <a:spcBef>
                <a:spcPts val="0"/>
              </a:spcBef>
              <a:spcAft>
                <a:spcPts val="0"/>
              </a:spcAft>
              <a:buClr>
                <a:srgbClr val="FFFFFF"/>
              </a:buClr>
              <a:buSzPts val="1200"/>
              <a:buChar char="●"/>
              <a:defRPr sz="1200">
                <a:solidFill>
                  <a:srgbClr val="FFFFFF"/>
                </a:solidFill>
              </a:defRPr>
            </a:lvl4pPr>
            <a:lvl5pPr indent="-304800" lvl="4" marL="2286000" rtl="0">
              <a:spcBef>
                <a:spcPts val="0"/>
              </a:spcBef>
              <a:spcAft>
                <a:spcPts val="0"/>
              </a:spcAft>
              <a:buClr>
                <a:srgbClr val="FFFFFF"/>
              </a:buClr>
              <a:buSzPts val="1200"/>
              <a:buChar char="○"/>
              <a:defRPr sz="1200">
                <a:solidFill>
                  <a:srgbClr val="FFFFFF"/>
                </a:solidFill>
              </a:defRPr>
            </a:lvl5pPr>
            <a:lvl6pPr indent="-304800" lvl="5" marL="2743200" rtl="0">
              <a:spcBef>
                <a:spcPts val="0"/>
              </a:spcBef>
              <a:spcAft>
                <a:spcPts val="0"/>
              </a:spcAft>
              <a:buClr>
                <a:srgbClr val="FFFFFF"/>
              </a:buClr>
              <a:buSzPts val="1200"/>
              <a:buChar char="■"/>
              <a:defRPr sz="1200">
                <a:solidFill>
                  <a:srgbClr val="FFFFFF"/>
                </a:solidFill>
              </a:defRPr>
            </a:lvl6pPr>
            <a:lvl7pPr indent="-304800" lvl="6" marL="3200400" rtl="0">
              <a:spcBef>
                <a:spcPts val="0"/>
              </a:spcBef>
              <a:spcAft>
                <a:spcPts val="0"/>
              </a:spcAft>
              <a:buClr>
                <a:srgbClr val="FFFFFF"/>
              </a:buClr>
              <a:buSzPts val="1200"/>
              <a:buChar char="●"/>
              <a:defRPr sz="1200">
                <a:solidFill>
                  <a:srgbClr val="FFFFFF"/>
                </a:solidFill>
              </a:defRPr>
            </a:lvl7pPr>
            <a:lvl8pPr indent="-304800" lvl="7" marL="3657600" rtl="0">
              <a:spcBef>
                <a:spcPts val="0"/>
              </a:spcBef>
              <a:spcAft>
                <a:spcPts val="0"/>
              </a:spcAft>
              <a:buClr>
                <a:srgbClr val="FFFFFF"/>
              </a:buClr>
              <a:buSzPts val="1200"/>
              <a:buChar char="○"/>
              <a:defRPr sz="1200">
                <a:solidFill>
                  <a:srgbClr val="FFFFFF"/>
                </a:solidFill>
              </a:defRPr>
            </a:lvl8pPr>
            <a:lvl9pPr indent="-304800" lvl="8" marL="4114800" rtl="0">
              <a:spcBef>
                <a:spcPts val="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green">
  <p:cSld name="SECTION_HEADER_1_1">
    <p:bg>
      <p:bgPr>
        <a:solidFill>
          <a:schemeClr val="lt1"/>
        </a:solidFill>
      </p:bgPr>
    </p:bg>
    <p:spTree>
      <p:nvGrpSpPr>
        <p:cNvPr id="120" name="Shape 120"/>
        <p:cNvGrpSpPr/>
        <p:nvPr/>
      </p:nvGrpSpPr>
      <p:grpSpPr>
        <a:xfrm>
          <a:off x="0" y="0"/>
          <a:ext cx="0" cy="0"/>
          <a:chOff x="0" y="0"/>
          <a:chExt cx="0" cy="0"/>
        </a:xfrm>
      </p:grpSpPr>
      <p:pic>
        <p:nvPicPr>
          <p:cNvPr descr="CS_reverse.png" id="121" name="Google Shape;121;p30"/>
          <p:cNvPicPr preferRelativeResize="0"/>
          <p:nvPr/>
        </p:nvPicPr>
        <p:blipFill>
          <a:blip r:embed="rId2">
            <a:alphaModFix/>
          </a:blip>
          <a:stretch>
            <a:fillRect/>
          </a:stretch>
        </p:blipFill>
        <p:spPr>
          <a:xfrm>
            <a:off x="8287250" y="4782000"/>
            <a:ext cx="755226" cy="225325"/>
          </a:xfrm>
          <a:prstGeom prst="rect">
            <a:avLst/>
          </a:prstGeom>
          <a:noFill/>
          <a:ln>
            <a:noFill/>
          </a:ln>
        </p:spPr>
      </p:pic>
      <p:cxnSp>
        <p:nvCxnSpPr>
          <p:cNvPr id="122" name="Google Shape;122;p30"/>
          <p:cNvCxnSpPr/>
          <p:nvPr/>
        </p:nvCxnSpPr>
        <p:spPr>
          <a:xfrm>
            <a:off x="-6000" y="4632625"/>
            <a:ext cx="9156000" cy="13200"/>
          </a:xfrm>
          <a:prstGeom prst="straightConnector1">
            <a:avLst/>
          </a:prstGeom>
          <a:noFill/>
          <a:ln cap="flat" cmpd="sng" w="19050">
            <a:solidFill>
              <a:schemeClr val="lt1"/>
            </a:solidFill>
            <a:prstDash val="solid"/>
            <a:round/>
            <a:headEnd len="med" w="med" type="none"/>
            <a:tailEnd len="med" w="med" type="none"/>
          </a:ln>
        </p:spPr>
      </p:cxnSp>
      <p:sp>
        <p:nvSpPr>
          <p:cNvPr id="123" name="Google Shape;123;p30"/>
          <p:cNvSpPr txBox="1"/>
          <p:nvPr>
            <p:ph type="title"/>
          </p:nvPr>
        </p:nvSpPr>
        <p:spPr>
          <a:xfrm>
            <a:off x="406425" y="2117650"/>
            <a:ext cx="8296800" cy="6768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rgbClr val="000000"/>
              </a:buClr>
              <a:buSzPts val="3600"/>
              <a:buChar char="●"/>
              <a:defRPr sz="3600">
                <a:solidFill>
                  <a:srgbClr val="000000"/>
                </a:solidFill>
              </a:defRPr>
            </a:lvl1pPr>
            <a:lvl2pPr lvl="1" rtl="0">
              <a:spcBef>
                <a:spcPts val="0"/>
              </a:spcBef>
              <a:spcAft>
                <a:spcPts val="0"/>
              </a:spcAft>
              <a:buClr>
                <a:schemeClr val="lt1"/>
              </a:buClr>
              <a:buSzPts val="3600"/>
              <a:buChar char="○"/>
              <a:defRPr sz="3600">
                <a:solidFill>
                  <a:schemeClr val="lt1"/>
                </a:solidFill>
              </a:defRPr>
            </a:lvl2pPr>
            <a:lvl3pPr lvl="2" rtl="0">
              <a:spcBef>
                <a:spcPts val="0"/>
              </a:spcBef>
              <a:spcAft>
                <a:spcPts val="0"/>
              </a:spcAft>
              <a:buClr>
                <a:schemeClr val="lt1"/>
              </a:buClr>
              <a:buSzPts val="3600"/>
              <a:buChar char="■"/>
              <a:defRPr sz="3600">
                <a:solidFill>
                  <a:schemeClr val="lt1"/>
                </a:solidFill>
              </a:defRPr>
            </a:lvl3pPr>
            <a:lvl4pPr lvl="3" rtl="0">
              <a:spcBef>
                <a:spcPts val="0"/>
              </a:spcBef>
              <a:spcAft>
                <a:spcPts val="0"/>
              </a:spcAft>
              <a:buClr>
                <a:schemeClr val="lt1"/>
              </a:buClr>
              <a:buSzPts val="3600"/>
              <a:buChar char="●"/>
              <a:defRPr sz="3600">
                <a:solidFill>
                  <a:schemeClr val="lt1"/>
                </a:solidFill>
              </a:defRPr>
            </a:lvl4pPr>
            <a:lvl5pPr lvl="4" rtl="0">
              <a:spcBef>
                <a:spcPts val="0"/>
              </a:spcBef>
              <a:spcAft>
                <a:spcPts val="0"/>
              </a:spcAft>
              <a:buClr>
                <a:schemeClr val="lt1"/>
              </a:buClr>
              <a:buSzPts val="3600"/>
              <a:buChar char="○"/>
              <a:defRPr sz="3600">
                <a:solidFill>
                  <a:schemeClr val="lt1"/>
                </a:solidFill>
              </a:defRPr>
            </a:lvl5pPr>
            <a:lvl6pPr lvl="5" rtl="0">
              <a:spcBef>
                <a:spcPts val="0"/>
              </a:spcBef>
              <a:spcAft>
                <a:spcPts val="0"/>
              </a:spcAft>
              <a:buClr>
                <a:schemeClr val="lt1"/>
              </a:buClr>
              <a:buSzPts val="3600"/>
              <a:buChar char="■"/>
              <a:defRPr sz="3600">
                <a:solidFill>
                  <a:schemeClr val="lt1"/>
                </a:solidFill>
              </a:defRPr>
            </a:lvl6pPr>
            <a:lvl7pPr lvl="6" rtl="0">
              <a:spcBef>
                <a:spcPts val="0"/>
              </a:spcBef>
              <a:spcAft>
                <a:spcPts val="0"/>
              </a:spcAft>
              <a:buClr>
                <a:schemeClr val="lt1"/>
              </a:buClr>
              <a:buSzPts val="3600"/>
              <a:buChar char="●"/>
              <a:defRPr sz="3600">
                <a:solidFill>
                  <a:schemeClr val="lt1"/>
                </a:solidFill>
              </a:defRPr>
            </a:lvl7pPr>
            <a:lvl8pPr lvl="7" rtl="0">
              <a:spcBef>
                <a:spcPts val="0"/>
              </a:spcBef>
              <a:spcAft>
                <a:spcPts val="0"/>
              </a:spcAft>
              <a:buClr>
                <a:schemeClr val="lt1"/>
              </a:buClr>
              <a:buSzPts val="3600"/>
              <a:buChar char="○"/>
              <a:defRPr sz="3600">
                <a:solidFill>
                  <a:schemeClr val="lt1"/>
                </a:solidFill>
              </a:defRPr>
            </a:lvl8pPr>
            <a:lvl9pPr lvl="8" rtl="0">
              <a:spcBef>
                <a:spcPts val="0"/>
              </a:spcBef>
              <a:spcAft>
                <a:spcPts val="0"/>
              </a:spcAft>
              <a:buClr>
                <a:schemeClr val="lt1"/>
              </a:buClr>
              <a:buSzPts val="3600"/>
              <a:buChar char="■"/>
              <a:defRPr sz="3600">
                <a:solidFill>
                  <a:schemeClr val="lt1"/>
                </a:solidFill>
              </a:defRPr>
            </a:lvl9pPr>
          </a:lstStyle>
          <a:p/>
        </p:txBody>
      </p:sp>
      <p:sp>
        <p:nvSpPr>
          <p:cNvPr id="124" name="Google Shape;124;p30"/>
          <p:cNvSpPr txBox="1"/>
          <p:nvPr>
            <p:ph idx="1" type="subTitle"/>
          </p:nvPr>
        </p:nvSpPr>
        <p:spPr>
          <a:xfrm>
            <a:off x="456075" y="2698325"/>
            <a:ext cx="82470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None/>
              <a:defRPr sz="1400">
                <a:solidFill>
                  <a:srgbClr val="000000"/>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hoto">
  <p:cSld name="TITLE_1">
    <p:bg>
      <p:bgPr>
        <a:blipFill>
          <a:blip r:embed="rId2">
            <a:alphaModFix/>
          </a:blip>
          <a:stretch>
            <a:fillRect/>
          </a:stretch>
        </a:blipFill>
      </p:bgPr>
    </p:bg>
    <p:spTree>
      <p:nvGrpSpPr>
        <p:cNvPr id="13" name="Shape 13"/>
        <p:cNvGrpSpPr/>
        <p:nvPr/>
      </p:nvGrpSpPr>
      <p:grpSpPr>
        <a:xfrm>
          <a:off x="0" y="0"/>
          <a:ext cx="0" cy="0"/>
          <a:chOff x="0" y="0"/>
          <a:chExt cx="0" cy="0"/>
        </a:xfrm>
      </p:grpSpPr>
      <p:pic>
        <p:nvPicPr>
          <p:cNvPr descr="CS_reverse.png" id="14" name="Google Shape;14;p4"/>
          <p:cNvPicPr preferRelativeResize="0"/>
          <p:nvPr/>
        </p:nvPicPr>
        <p:blipFill>
          <a:blip r:embed="rId3">
            <a:alphaModFix/>
          </a:blip>
          <a:stretch>
            <a:fillRect/>
          </a:stretch>
        </p:blipFill>
        <p:spPr>
          <a:xfrm>
            <a:off x="8287250" y="4782000"/>
            <a:ext cx="755226" cy="225325"/>
          </a:xfrm>
          <a:prstGeom prst="rect">
            <a:avLst/>
          </a:prstGeom>
          <a:noFill/>
          <a:ln>
            <a:noFill/>
          </a:ln>
        </p:spPr>
      </p:pic>
      <p:sp>
        <p:nvSpPr>
          <p:cNvPr id="15" name="Google Shape;15;p4"/>
          <p:cNvSpPr/>
          <p:nvPr/>
        </p:nvSpPr>
        <p:spPr>
          <a:xfrm>
            <a:off x="0" y="0"/>
            <a:ext cx="9144000" cy="2598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4"/>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lang="en" sz="4000">
                <a:latin typeface="Asap Condensed"/>
                <a:ea typeface="Asap Condensed"/>
                <a:cs typeface="Asap Condensed"/>
                <a:sym typeface="Asap Condensed"/>
              </a:rPr>
            </a:br>
            <a:r>
              <a:rPr b="1" lang="en" sz="4400">
                <a:solidFill>
                  <a:srgbClr val="12B5EA"/>
                </a:solidFill>
                <a:highlight>
                  <a:schemeClr val="lt1"/>
                </a:highlight>
                <a:latin typeface="Asap Condensed"/>
                <a:ea typeface="Asap Condensed"/>
                <a:cs typeface="Asap Condensed"/>
                <a:sym typeface="Asap Condensed"/>
              </a:rPr>
              <a:t>  </a:t>
            </a:r>
            <a:r>
              <a:rPr b="1" lang="en" sz="4400">
                <a:solidFill>
                  <a:schemeClr val="dk1"/>
                </a:solidFill>
                <a:highlight>
                  <a:schemeClr val="lt1"/>
                </a:highlight>
                <a:latin typeface="Asap Condensed"/>
                <a:ea typeface="Asap Condensed"/>
                <a:cs typeface="Asap Condensed"/>
                <a:sym typeface="Asap Condensed"/>
              </a:rPr>
              <a:t>Insert Title</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6">
  <p:cSld name="TITLE_AND_BODY_6">
    <p:spTree>
      <p:nvGrpSpPr>
        <p:cNvPr id="125" name="Shape 125"/>
        <p:cNvGrpSpPr/>
        <p:nvPr/>
      </p:nvGrpSpPr>
      <p:grpSpPr>
        <a:xfrm>
          <a:off x="0" y="0"/>
          <a:ext cx="0" cy="0"/>
          <a:chOff x="0" y="0"/>
          <a:chExt cx="0" cy="0"/>
        </a:xfrm>
      </p:grpSpPr>
      <p:sp>
        <p:nvSpPr>
          <p:cNvPr id="126" name="Google Shape;126;p31"/>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1400"/>
              <a:buChar char="●"/>
              <a:defRPr>
                <a:solidFill>
                  <a:srgbClr val="FFFFFF"/>
                </a:solidFill>
              </a:defRPr>
            </a:lvl1pPr>
            <a:lvl2pPr lvl="1" rtl="0">
              <a:spcBef>
                <a:spcPts val="0"/>
              </a:spcBef>
              <a:spcAft>
                <a:spcPts val="0"/>
              </a:spcAft>
              <a:buClr>
                <a:srgbClr val="FFFFFF"/>
              </a:buClr>
              <a:buSzPts val="1400"/>
              <a:buChar char="○"/>
              <a:defRPr>
                <a:solidFill>
                  <a:srgbClr val="FFFFFF"/>
                </a:solidFill>
              </a:defRPr>
            </a:lvl2pPr>
            <a:lvl3pPr lvl="2" rtl="0">
              <a:spcBef>
                <a:spcPts val="0"/>
              </a:spcBef>
              <a:spcAft>
                <a:spcPts val="0"/>
              </a:spcAft>
              <a:buClr>
                <a:srgbClr val="FFFFFF"/>
              </a:buClr>
              <a:buSzPts val="1400"/>
              <a:buChar char="■"/>
              <a:defRPr>
                <a:solidFill>
                  <a:srgbClr val="FFFFFF"/>
                </a:solidFill>
              </a:defRPr>
            </a:lvl3pPr>
            <a:lvl4pPr lvl="3" rtl="0">
              <a:spcBef>
                <a:spcPts val="0"/>
              </a:spcBef>
              <a:spcAft>
                <a:spcPts val="0"/>
              </a:spcAft>
              <a:buClr>
                <a:srgbClr val="FFFFFF"/>
              </a:buClr>
              <a:buSzPts val="1400"/>
              <a:buChar char="●"/>
              <a:defRPr>
                <a:solidFill>
                  <a:srgbClr val="FFFFFF"/>
                </a:solidFill>
              </a:defRPr>
            </a:lvl4pPr>
            <a:lvl5pPr lvl="4" rtl="0">
              <a:spcBef>
                <a:spcPts val="0"/>
              </a:spcBef>
              <a:spcAft>
                <a:spcPts val="0"/>
              </a:spcAft>
              <a:buClr>
                <a:srgbClr val="FFFFFF"/>
              </a:buClr>
              <a:buSzPts val="1400"/>
              <a:buChar char="○"/>
              <a:defRPr>
                <a:solidFill>
                  <a:srgbClr val="FFFFFF"/>
                </a:solidFill>
              </a:defRPr>
            </a:lvl5pPr>
            <a:lvl6pPr lvl="5" rtl="0">
              <a:spcBef>
                <a:spcPts val="0"/>
              </a:spcBef>
              <a:spcAft>
                <a:spcPts val="0"/>
              </a:spcAft>
              <a:buClr>
                <a:srgbClr val="FFFFFF"/>
              </a:buClr>
              <a:buSzPts val="1400"/>
              <a:buChar char="■"/>
              <a:defRPr>
                <a:solidFill>
                  <a:srgbClr val="FFFFFF"/>
                </a:solidFill>
              </a:defRPr>
            </a:lvl6pPr>
            <a:lvl7pPr lvl="6" rtl="0">
              <a:spcBef>
                <a:spcPts val="0"/>
              </a:spcBef>
              <a:spcAft>
                <a:spcPts val="0"/>
              </a:spcAft>
              <a:buClr>
                <a:srgbClr val="FFFFFF"/>
              </a:buClr>
              <a:buSzPts val="1400"/>
              <a:buChar char="●"/>
              <a:defRPr>
                <a:solidFill>
                  <a:srgbClr val="FFFFFF"/>
                </a:solidFill>
              </a:defRPr>
            </a:lvl7pPr>
            <a:lvl8pPr lvl="7" rtl="0">
              <a:spcBef>
                <a:spcPts val="0"/>
              </a:spcBef>
              <a:spcAft>
                <a:spcPts val="0"/>
              </a:spcAft>
              <a:buClr>
                <a:srgbClr val="FFFFFF"/>
              </a:buClr>
              <a:buSzPts val="1400"/>
              <a:buChar char="○"/>
              <a:defRPr>
                <a:solidFill>
                  <a:srgbClr val="FFFFFF"/>
                </a:solidFill>
              </a:defRPr>
            </a:lvl8pPr>
            <a:lvl9pPr lvl="8" rtl="0">
              <a:spcBef>
                <a:spcPts val="0"/>
              </a:spcBef>
              <a:spcAft>
                <a:spcPts val="0"/>
              </a:spcAft>
              <a:buClr>
                <a:srgbClr val="FFFFFF"/>
              </a:buClr>
              <a:buSzPts val="1400"/>
              <a:buChar char="■"/>
              <a:defRPr>
                <a:solidFill>
                  <a:srgbClr val="FFFFFF"/>
                </a:solidFill>
              </a:defRPr>
            </a:lvl9pPr>
          </a:lstStyle>
          <a:p/>
        </p:txBody>
      </p:sp>
      <p:sp>
        <p:nvSpPr>
          <p:cNvPr id="127" name="Google Shape;127;p31"/>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28" name="Google Shape;128;p31"/>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0"/>
              </a:spcBef>
              <a:spcAft>
                <a:spcPts val="0"/>
              </a:spcAft>
              <a:buClr>
                <a:srgbClr val="FFFFFF"/>
              </a:buClr>
              <a:buSzPts val="1200"/>
              <a:buChar char="○"/>
              <a:defRPr sz="1200">
                <a:solidFill>
                  <a:srgbClr val="FFFFFF"/>
                </a:solidFill>
              </a:defRPr>
            </a:lvl2pPr>
            <a:lvl3pPr indent="-304800" lvl="2" marL="1371600" rtl="0">
              <a:spcBef>
                <a:spcPts val="0"/>
              </a:spcBef>
              <a:spcAft>
                <a:spcPts val="0"/>
              </a:spcAft>
              <a:buClr>
                <a:srgbClr val="FFFFFF"/>
              </a:buClr>
              <a:buSzPts val="1200"/>
              <a:buChar char="■"/>
              <a:defRPr sz="1200">
                <a:solidFill>
                  <a:srgbClr val="FFFFFF"/>
                </a:solidFill>
              </a:defRPr>
            </a:lvl3pPr>
            <a:lvl4pPr indent="-304800" lvl="3" marL="1828800" rtl="0">
              <a:spcBef>
                <a:spcPts val="0"/>
              </a:spcBef>
              <a:spcAft>
                <a:spcPts val="0"/>
              </a:spcAft>
              <a:buClr>
                <a:srgbClr val="FFFFFF"/>
              </a:buClr>
              <a:buSzPts val="1200"/>
              <a:buChar char="●"/>
              <a:defRPr sz="1200">
                <a:solidFill>
                  <a:srgbClr val="FFFFFF"/>
                </a:solidFill>
              </a:defRPr>
            </a:lvl4pPr>
            <a:lvl5pPr indent="-304800" lvl="4" marL="2286000" rtl="0">
              <a:spcBef>
                <a:spcPts val="0"/>
              </a:spcBef>
              <a:spcAft>
                <a:spcPts val="0"/>
              </a:spcAft>
              <a:buClr>
                <a:srgbClr val="FFFFFF"/>
              </a:buClr>
              <a:buSzPts val="1200"/>
              <a:buChar char="○"/>
              <a:defRPr sz="1200">
                <a:solidFill>
                  <a:srgbClr val="FFFFFF"/>
                </a:solidFill>
              </a:defRPr>
            </a:lvl5pPr>
            <a:lvl6pPr indent="-304800" lvl="5" marL="2743200" rtl="0">
              <a:spcBef>
                <a:spcPts val="0"/>
              </a:spcBef>
              <a:spcAft>
                <a:spcPts val="0"/>
              </a:spcAft>
              <a:buClr>
                <a:srgbClr val="FFFFFF"/>
              </a:buClr>
              <a:buSzPts val="1200"/>
              <a:buChar char="■"/>
              <a:defRPr sz="1200">
                <a:solidFill>
                  <a:srgbClr val="FFFFFF"/>
                </a:solidFill>
              </a:defRPr>
            </a:lvl6pPr>
            <a:lvl7pPr indent="-304800" lvl="6" marL="3200400" rtl="0">
              <a:spcBef>
                <a:spcPts val="0"/>
              </a:spcBef>
              <a:spcAft>
                <a:spcPts val="0"/>
              </a:spcAft>
              <a:buClr>
                <a:srgbClr val="FFFFFF"/>
              </a:buClr>
              <a:buSzPts val="1200"/>
              <a:buChar char="●"/>
              <a:defRPr sz="1200">
                <a:solidFill>
                  <a:srgbClr val="FFFFFF"/>
                </a:solidFill>
              </a:defRPr>
            </a:lvl7pPr>
            <a:lvl8pPr indent="-304800" lvl="7" marL="3657600" rtl="0">
              <a:spcBef>
                <a:spcPts val="0"/>
              </a:spcBef>
              <a:spcAft>
                <a:spcPts val="0"/>
              </a:spcAft>
              <a:buClr>
                <a:srgbClr val="FFFFFF"/>
              </a:buClr>
              <a:buSzPts val="1200"/>
              <a:buChar char="○"/>
              <a:defRPr sz="1200">
                <a:solidFill>
                  <a:srgbClr val="FFFFFF"/>
                </a:solidFill>
              </a:defRPr>
            </a:lvl8pPr>
            <a:lvl9pPr indent="-304800" lvl="8" marL="4114800" rtl="0">
              <a:spcBef>
                <a:spcPts val="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7">
  <p:cSld name="TITLE_AND_BODY_7">
    <p:spTree>
      <p:nvGrpSpPr>
        <p:cNvPr id="129" name="Shape 129"/>
        <p:cNvGrpSpPr/>
        <p:nvPr/>
      </p:nvGrpSpPr>
      <p:grpSpPr>
        <a:xfrm>
          <a:off x="0" y="0"/>
          <a:ext cx="0" cy="0"/>
          <a:chOff x="0" y="0"/>
          <a:chExt cx="0" cy="0"/>
        </a:xfrm>
      </p:grpSpPr>
      <p:sp>
        <p:nvSpPr>
          <p:cNvPr id="130" name="Google Shape;130;p32"/>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1400"/>
              <a:buChar char="●"/>
              <a:defRPr>
                <a:solidFill>
                  <a:srgbClr val="FFFFFF"/>
                </a:solidFill>
              </a:defRPr>
            </a:lvl1pPr>
            <a:lvl2pPr lvl="1" rtl="0">
              <a:spcBef>
                <a:spcPts val="0"/>
              </a:spcBef>
              <a:spcAft>
                <a:spcPts val="0"/>
              </a:spcAft>
              <a:buClr>
                <a:srgbClr val="FFFFFF"/>
              </a:buClr>
              <a:buSzPts val="1400"/>
              <a:buChar char="○"/>
              <a:defRPr>
                <a:solidFill>
                  <a:srgbClr val="FFFFFF"/>
                </a:solidFill>
              </a:defRPr>
            </a:lvl2pPr>
            <a:lvl3pPr lvl="2" rtl="0">
              <a:spcBef>
                <a:spcPts val="0"/>
              </a:spcBef>
              <a:spcAft>
                <a:spcPts val="0"/>
              </a:spcAft>
              <a:buClr>
                <a:srgbClr val="FFFFFF"/>
              </a:buClr>
              <a:buSzPts val="1400"/>
              <a:buChar char="■"/>
              <a:defRPr>
                <a:solidFill>
                  <a:srgbClr val="FFFFFF"/>
                </a:solidFill>
              </a:defRPr>
            </a:lvl3pPr>
            <a:lvl4pPr lvl="3" rtl="0">
              <a:spcBef>
                <a:spcPts val="0"/>
              </a:spcBef>
              <a:spcAft>
                <a:spcPts val="0"/>
              </a:spcAft>
              <a:buClr>
                <a:srgbClr val="FFFFFF"/>
              </a:buClr>
              <a:buSzPts val="1400"/>
              <a:buChar char="●"/>
              <a:defRPr>
                <a:solidFill>
                  <a:srgbClr val="FFFFFF"/>
                </a:solidFill>
              </a:defRPr>
            </a:lvl4pPr>
            <a:lvl5pPr lvl="4" rtl="0">
              <a:spcBef>
                <a:spcPts val="0"/>
              </a:spcBef>
              <a:spcAft>
                <a:spcPts val="0"/>
              </a:spcAft>
              <a:buClr>
                <a:srgbClr val="FFFFFF"/>
              </a:buClr>
              <a:buSzPts val="1400"/>
              <a:buChar char="○"/>
              <a:defRPr>
                <a:solidFill>
                  <a:srgbClr val="FFFFFF"/>
                </a:solidFill>
              </a:defRPr>
            </a:lvl5pPr>
            <a:lvl6pPr lvl="5" rtl="0">
              <a:spcBef>
                <a:spcPts val="0"/>
              </a:spcBef>
              <a:spcAft>
                <a:spcPts val="0"/>
              </a:spcAft>
              <a:buClr>
                <a:srgbClr val="FFFFFF"/>
              </a:buClr>
              <a:buSzPts val="1400"/>
              <a:buChar char="■"/>
              <a:defRPr>
                <a:solidFill>
                  <a:srgbClr val="FFFFFF"/>
                </a:solidFill>
              </a:defRPr>
            </a:lvl6pPr>
            <a:lvl7pPr lvl="6" rtl="0">
              <a:spcBef>
                <a:spcPts val="0"/>
              </a:spcBef>
              <a:spcAft>
                <a:spcPts val="0"/>
              </a:spcAft>
              <a:buClr>
                <a:srgbClr val="FFFFFF"/>
              </a:buClr>
              <a:buSzPts val="1400"/>
              <a:buChar char="●"/>
              <a:defRPr>
                <a:solidFill>
                  <a:srgbClr val="FFFFFF"/>
                </a:solidFill>
              </a:defRPr>
            </a:lvl7pPr>
            <a:lvl8pPr lvl="7" rtl="0">
              <a:spcBef>
                <a:spcPts val="0"/>
              </a:spcBef>
              <a:spcAft>
                <a:spcPts val="0"/>
              </a:spcAft>
              <a:buClr>
                <a:srgbClr val="FFFFFF"/>
              </a:buClr>
              <a:buSzPts val="1400"/>
              <a:buChar char="○"/>
              <a:defRPr>
                <a:solidFill>
                  <a:srgbClr val="FFFFFF"/>
                </a:solidFill>
              </a:defRPr>
            </a:lvl8pPr>
            <a:lvl9pPr lvl="8" rtl="0">
              <a:spcBef>
                <a:spcPts val="0"/>
              </a:spcBef>
              <a:spcAft>
                <a:spcPts val="0"/>
              </a:spcAft>
              <a:buClr>
                <a:srgbClr val="FFFFFF"/>
              </a:buClr>
              <a:buSzPts val="1400"/>
              <a:buChar char="■"/>
              <a:defRPr>
                <a:solidFill>
                  <a:srgbClr val="FFFFFF"/>
                </a:solidFill>
              </a:defRPr>
            </a:lvl9pPr>
          </a:lstStyle>
          <a:p/>
        </p:txBody>
      </p:sp>
      <p:sp>
        <p:nvSpPr>
          <p:cNvPr id="131" name="Google Shape;131;p32"/>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32" name="Google Shape;132;p32"/>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0"/>
              </a:spcBef>
              <a:spcAft>
                <a:spcPts val="0"/>
              </a:spcAft>
              <a:buClr>
                <a:srgbClr val="FFFFFF"/>
              </a:buClr>
              <a:buSzPts val="1200"/>
              <a:buChar char="○"/>
              <a:defRPr sz="1200">
                <a:solidFill>
                  <a:srgbClr val="FFFFFF"/>
                </a:solidFill>
              </a:defRPr>
            </a:lvl2pPr>
            <a:lvl3pPr indent="-304800" lvl="2" marL="1371600" rtl="0">
              <a:spcBef>
                <a:spcPts val="0"/>
              </a:spcBef>
              <a:spcAft>
                <a:spcPts val="0"/>
              </a:spcAft>
              <a:buClr>
                <a:srgbClr val="FFFFFF"/>
              </a:buClr>
              <a:buSzPts val="1200"/>
              <a:buChar char="■"/>
              <a:defRPr sz="1200">
                <a:solidFill>
                  <a:srgbClr val="FFFFFF"/>
                </a:solidFill>
              </a:defRPr>
            </a:lvl3pPr>
            <a:lvl4pPr indent="-304800" lvl="3" marL="1828800" rtl="0">
              <a:spcBef>
                <a:spcPts val="0"/>
              </a:spcBef>
              <a:spcAft>
                <a:spcPts val="0"/>
              </a:spcAft>
              <a:buClr>
                <a:srgbClr val="FFFFFF"/>
              </a:buClr>
              <a:buSzPts val="1200"/>
              <a:buChar char="●"/>
              <a:defRPr sz="1200">
                <a:solidFill>
                  <a:srgbClr val="FFFFFF"/>
                </a:solidFill>
              </a:defRPr>
            </a:lvl4pPr>
            <a:lvl5pPr indent="-304800" lvl="4" marL="2286000" rtl="0">
              <a:spcBef>
                <a:spcPts val="0"/>
              </a:spcBef>
              <a:spcAft>
                <a:spcPts val="0"/>
              </a:spcAft>
              <a:buClr>
                <a:srgbClr val="FFFFFF"/>
              </a:buClr>
              <a:buSzPts val="1200"/>
              <a:buChar char="○"/>
              <a:defRPr sz="1200">
                <a:solidFill>
                  <a:srgbClr val="FFFFFF"/>
                </a:solidFill>
              </a:defRPr>
            </a:lvl5pPr>
            <a:lvl6pPr indent="-304800" lvl="5" marL="2743200" rtl="0">
              <a:spcBef>
                <a:spcPts val="0"/>
              </a:spcBef>
              <a:spcAft>
                <a:spcPts val="0"/>
              </a:spcAft>
              <a:buClr>
                <a:srgbClr val="FFFFFF"/>
              </a:buClr>
              <a:buSzPts val="1200"/>
              <a:buChar char="■"/>
              <a:defRPr sz="1200">
                <a:solidFill>
                  <a:srgbClr val="FFFFFF"/>
                </a:solidFill>
              </a:defRPr>
            </a:lvl6pPr>
            <a:lvl7pPr indent="-304800" lvl="6" marL="3200400" rtl="0">
              <a:spcBef>
                <a:spcPts val="0"/>
              </a:spcBef>
              <a:spcAft>
                <a:spcPts val="0"/>
              </a:spcAft>
              <a:buClr>
                <a:srgbClr val="FFFFFF"/>
              </a:buClr>
              <a:buSzPts val="1200"/>
              <a:buChar char="●"/>
              <a:defRPr sz="1200">
                <a:solidFill>
                  <a:srgbClr val="FFFFFF"/>
                </a:solidFill>
              </a:defRPr>
            </a:lvl7pPr>
            <a:lvl8pPr indent="-304800" lvl="7" marL="3657600" rtl="0">
              <a:spcBef>
                <a:spcPts val="0"/>
              </a:spcBef>
              <a:spcAft>
                <a:spcPts val="0"/>
              </a:spcAft>
              <a:buClr>
                <a:srgbClr val="FFFFFF"/>
              </a:buClr>
              <a:buSzPts val="1200"/>
              <a:buChar char="○"/>
              <a:defRPr sz="1200">
                <a:solidFill>
                  <a:srgbClr val="FFFFFF"/>
                </a:solidFill>
              </a:defRPr>
            </a:lvl8pPr>
            <a:lvl9pPr indent="-304800" lvl="8" marL="4114800" rtl="0">
              <a:spcBef>
                <a:spcPts val="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8">
  <p:cSld name="TITLE_AND_BODY_8">
    <p:spTree>
      <p:nvGrpSpPr>
        <p:cNvPr id="133" name="Shape 133"/>
        <p:cNvGrpSpPr/>
        <p:nvPr/>
      </p:nvGrpSpPr>
      <p:grpSpPr>
        <a:xfrm>
          <a:off x="0" y="0"/>
          <a:ext cx="0" cy="0"/>
          <a:chOff x="0" y="0"/>
          <a:chExt cx="0" cy="0"/>
        </a:xfrm>
      </p:grpSpPr>
      <p:sp>
        <p:nvSpPr>
          <p:cNvPr id="134" name="Google Shape;134;p33"/>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1400"/>
              <a:buChar char="●"/>
              <a:defRPr>
                <a:solidFill>
                  <a:srgbClr val="FFFFFF"/>
                </a:solidFill>
              </a:defRPr>
            </a:lvl1pPr>
            <a:lvl2pPr lvl="1" rtl="0">
              <a:spcBef>
                <a:spcPts val="0"/>
              </a:spcBef>
              <a:spcAft>
                <a:spcPts val="0"/>
              </a:spcAft>
              <a:buClr>
                <a:srgbClr val="FFFFFF"/>
              </a:buClr>
              <a:buSzPts val="1400"/>
              <a:buChar char="○"/>
              <a:defRPr>
                <a:solidFill>
                  <a:srgbClr val="FFFFFF"/>
                </a:solidFill>
              </a:defRPr>
            </a:lvl2pPr>
            <a:lvl3pPr lvl="2" rtl="0">
              <a:spcBef>
                <a:spcPts val="0"/>
              </a:spcBef>
              <a:spcAft>
                <a:spcPts val="0"/>
              </a:spcAft>
              <a:buClr>
                <a:srgbClr val="FFFFFF"/>
              </a:buClr>
              <a:buSzPts val="1400"/>
              <a:buChar char="■"/>
              <a:defRPr>
                <a:solidFill>
                  <a:srgbClr val="FFFFFF"/>
                </a:solidFill>
              </a:defRPr>
            </a:lvl3pPr>
            <a:lvl4pPr lvl="3" rtl="0">
              <a:spcBef>
                <a:spcPts val="0"/>
              </a:spcBef>
              <a:spcAft>
                <a:spcPts val="0"/>
              </a:spcAft>
              <a:buClr>
                <a:srgbClr val="FFFFFF"/>
              </a:buClr>
              <a:buSzPts val="1400"/>
              <a:buChar char="●"/>
              <a:defRPr>
                <a:solidFill>
                  <a:srgbClr val="FFFFFF"/>
                </a:solidFill>
              </a:defRPr>
            </a:lvl4pPr>
            <a:lvl5pPr lvl="4" rtl="0">
              <a:spcBef>
                <a:spcPts val="0"/>
              </a:spcBef>
              <a:spcAft>
                <a:spcPts val="0"/>
              </a:spcAft>
              <a:buClr>
                <a:srgbClr val="FFFFFF"/>
              </a:buClr>
              <a:buSzPts val="1400"/>
              <a:buChar char="○"/>
              <a:defRPr>
                <a:solidFill>
                  <a:srgbClr val="FFFFFF"/>
                </a:solidFill>
              </a:defRPr>
            </a:lvl5pPr>
            <a:lvl6pPr lvl="5" rtl="0">
              <a:spcBef>
                <a:spcPts val="0"/>
              </a:spcBef>
              <a:spcAft>
                <a:spcPts val="0"/>
              </a:spcAft>
              <a:buClr>
                <a:srgbClr val="FFFFFF"/>
              </a:buClr>
              <a:buSzPts val="1400"/>
              <a:buChar char="■"/>
              <a:defRPr>
                <a:solidFill>
                  <a:srgbClr val="FFFFFF"/>
                </a:solidFill>
              </a:defRPr>
            </a:lvl6pPr>
            <a:lvl7pPr lvl="6" rtl="0">
              <a:spcBef>
                <a:spcPts val="0"/>
              </a:spcBef>
              <a:spcAft>
                <a:spcPts val="0"/>
              </a:spcAft>
              <a:buClr>
                <a:srgbClr val="FFFFFF"/>
              </a:buClr>
              <a:buSzPts val="1400"/>
              <a:buChar char="●"/>
              <a:defRPr>
                <a:solidFill>
                  <a:srgbClr val="FFFFFF"/>
                </a:solidFill>
              </a:defRPr>
            </a:lvl7pPr>
            <a:lvl8pPr lvl="7" rtl="0">
              <a:spcBef>
                <a:spcPts val="0"/>
              </a:spcBef>
              <a:spcAft>
                <a:spcPts val="0"/>
              </a:spcAft>
              <a:buClr>
                <a:srgbClr val="FFFFFF"/>
              </a:buClr>
              <a:buSzPts val="1400"/>
              <a:buChar char="○"/>
              <a:defRPr>
                <a:solidFill>
                  <a:srgbClr val="FFFFFF"/>
                </a:solidFill>
              </a:defRPr>
            </a:lvl8pPr>
            <a:lvl9pPr lvl="8" rtl="0">
              <a:spcBef>
                <a:spcPts val="0"/>
              </a:spcBef>
              <a:spcAft>
                <a:spcPts val="0"/>
              </a:spcAft>
              <a:buClr>
                <a:srgbClr val="FFFFFF"/>
              </a:buClr>
              <a:buSzPts val="1400"/>
              <a:buChar char="■"/>
              <a:defRPr>
                <a:solidFill>
                  <a:srgbClr val="FFFFFF"/>
                </a:solidFill>
              </a:defRPr>
            </a:lvl9pPr>
          </a:lstStyle>
          <a:p/>
        </p:txBody>
      </p:sp>
      <p:sp>
        <p:nvSpPr>
          <p:cNvPr id="135" name="Google Shape;135;p33"/>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36" name="Google Shape;136;p33"/>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Clr>
                <a:srgbClr val="FFFFFF"/>
              </a:buClr>
              <a:buSzPts val="1400"/>
              <a:buChar char="●"/>
              <a:defRPr sz="1400">
                <a:solidFill>
                  <a:srgbClr val="FFFFFF"/>
                </a:solidFill>
              </a:defRPr>
            </a:lvl1pPr>
            <a:lvl2pPr indent="-304800" lvl="1" marL="914400" rtl="0">
              <a:spcBef>
                <a:spcPts val="0"/>
              </a:spcBef>
              <a:spcAft>
                <a:spcPts val="0"/>
              </a:spcAft>
              <a:buClr>
                <a:srgbClr val="FFFFFF"/>
              </a:buClr>
              <a:buSzPts val="1200"/>
              <a:buChar char="○"/>
              <a:defRPr sz="1200">
                <a:solidFill>
                  <a:srgbClr val="FFFFFF"/>
                </a:solidFill>
              </a:defRPr>
            </a:lvl2pPr>
            <a:lvl3pPr indent="-304800" lvl="2" marL="1371600" rtl="0">
              <a:spcBef>
                <a:spcPts val="0"/>
              </a:spcBef>
              <a:spcAft>
                <a:spcPts val="0"/>
              </a:spcAft>
              <a:buClr>
                <a:srgbClr val="FFFFFF"/>
              </a:buClr>
              <a:buSzPts val="1200"/>
              <a:buChar char="■"/>
              <a:defRPr sz="1200">
                <a:solidFill>
                  <a:srgbClr val="FFFFFF"/>
                </a:solidFill>
              </a:defRPr>
            </a:lvl3pPr>
            <a:lvl4pPr indent="-304800" lvl="3" marL="1828800" rtl="0">
              <a:spcBef>
                <a:spcPts val="0"/>
              </a:spcBef>
              <a:spcAft>
                <a:spcPts val="0"/>
              </a:spcAft>
              <a:buClr>
                <a:srgbClr val="FFFFFF"/>
              </a:buClr>
              <a:buSzPts val="1200"/>
              <a:buChar char="●"/>
              <a:defRPr sz="1200">
                <a:solidFill>
                  <a:srgbClr val="FFFFFF"/>
                </a:solidFill>
              </a:defRPr>
            </a:lvl4pPr>
            <a:lvl5pPr indent="-304800" lvl="4" marL="2286000" rtl="0">
              <a:spcBef>
                <a:spcPts val="0"/>
              </a:spcBef>
              <a:spcAft>
                <a:spcPts val="0"/>
              </a:spcAft>
              <a:buClr>
                <a:srgbClr val="FFFFFF"/>
              </a:buClr>
              <a:buSzPts val="1200"/>
              <a:buChar char="○"/>
              <a:defRPr sz="1200">
                <a:solidFill>
                  <a:srgbClr val="FFFFFF"/>
                </a:solidFill>
              </a:defRPr>
            </a:lvl5pPr>
            <a:lvl6pPr indent="-304800" lvl="5" marL="2743200" rtl="0">
              <a:spcBef>
                <a:spcPts val="0"/>
              </a:spcBef>
              <a:spcAft>
                <a:spcPts val="0"/>
              </a:spcAft>
              <a:buClr>
                <a:srgbClr val="FFFFFF"/>
              </a:buClr>
              <a:buSzPts val="1200"/>
              <a:buChar char="■"/>
              <a:defRPr sz="1200">
                <a:solidFill>
                  <a:srgbClr val="FFFFFF"/>
                </a:solidFill>
              </a:defRPr>
            </a:lvl6pPr>
            <a:lvl7pPr indent="-304800" lvl="6" marL="3200400" rtl="0">
              <a:spcBef>
                <a:spcPts val="0"/>
              </a:spcBef>
              <a:spcAft>
                <a:spcPts val="0"/>
              </a:spcAft>
              <a:buClr>
                <a:srgbClr val="FFFFFF"/>
              </a:buClr>
              <a:buSzPts val="1200"/>
              <a:buChar char="●"/>
              <a:defRPr sz="1200">
                <a:solidFill>
                  <a:srgbClr val="FFFFFF"/>
                </a:solidFill>
              </a:defRPr>
            </a:lvl7pPr>
            <a:lvl8pPr indent="-304800" lvl="7" marL="3657600" rtl="0">
              <a:spcBef>
                <a:spcPts val="0"/>
              </a:spcBef>
              <a:spcAft>
                <a:spcPts val="0"/>
              </a:spcAft>
              <a:buClr>
                <a:srgbClr val="FFFFFF"/>
              </a:buClr>
              <a:buSzPts val="1200"/>
              <a:buChar char="○"/>
              <a:defRPr sz="1200">
                <a:solidFill>
                  <a:srgbClr val="FFFFFF"/>
                </a:solidFill>
              </a:defRPr>
            </a:lvl8pPr>
            <a:lvl9pPr indent="-304800" lvl="8" marL="4114800" rtl="0">
              <a:spcBef>
                <a:spcPts val="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9">
  <p:cSld name="TITLE_AND_BODY_9">
    <p:spTree>
      <p:nvGrpSpPr>
        <p:cNvPr id="137" name="Shape 137"/>
        <p:cNvGrpSpPr/>
        <p:nvPr/>
      </p:nvGrpSpPr>
      <p:grpSpPr>
        <a:xfrm>
          <a:off x="0" y="0"/>
          <a:ext cx="0" cy="0"/>
          <a:chOff x="0" y="0"/>
          <a:chExt cx="0" cy="0"/>
        </a:xfrm>
      </p:grpSpPr>
      <p:sp>
        <p:nvSpPr>
          <p:cNvPr id="138" name="Google Shape;138;p34"/>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39" name="Google Shape;139;p34"/>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0" name="Google Shape;140;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range">
  <p:cSld name="TITLE_1_2">
    <p:bg>
      <p:bgPr>
        <a:solidFill>
          <a:srgbClr val="FF6F0C"/>
        </a:solidFill>
      </p:bgPr>
    </p:bg>
    <p:spTree>
      <p:nvGrpSpPr>
        <p:cNvPr id="17" name="Shape 17"/>
        <p:cNvGrpSpPr/>
        <p:nvPr/>
      </p:nvGrpSpPr>
      <p:grpSpPr>
        <a:xfrm>
          <a:off x="0" y="0"/>
          <a:ext cx="0" cy="0"/>
          <a:chOff x="0" y="0"/>
          <a:chExt cx="0" cy="0"/>
        </a:xfrm>
      </p:grpSpPr>
      <p:pic>
        <p:nvPicPr>
          <p:cNvPr descr="CS_reverse.png" id="18" name="Google Shape;18;p5"/>
          <p:cNvPicPr preferRelativeResize="0"/>
          <p:nvPr/>
        </p:nvPicPr>
        <p:blipFill>
          <a:blip r:embed="rId2">
            <a:alphaModFix/>
          </a:blip>
          <a:stretch>
            <a:fillRect/>
          </a:stretch>
        </p:blipFill>
        <p:spPr>
          <a:xfrm>
            <a:off x="8287250" y="4782000"/>
            <a:ext cx="755226" cy="225325"/>
          </a:xfrm>
          <a:prstGeom prst="rect">
            <a:avLst/>
          </a:prstGeom>
          <a:noFill/>
          <a:ln>
            <a:noFill/>
          </a:ln>
        </p:spPr>
      </p:pic>
      <p:sp>
        <p:nvSpPr>
          <p:cNvPr id="19" name="Google Shape;19;p5"/>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lang="en" sz="4000">
                <a:latin typeface="Asap Condensed"/>
                <a:ea typeface="Asap Condensed"/>
                <a:cs typeface="Asap Condensed"/>
                <a:sym typeface="Asap Condensed"/>
              </a:rPr>
            </a:br>
            <a:r>
              <a:rPr b="1" lang="en" sz="4400">
                <a:solidFill>
                  <a:srgbClr val="12B5EA"/>
                </a:solidFill>
                <a:highlight>
                  <a:schemeClr val="lt1"/>
                </a:highlight>
                <a:latin typeface="Asap Condensed"/>
                <a:ea typeface="Asap Condensed"/>
                <a:cs typeface="Asap Condensed"/>
                <a:sym typeface="Asap Condensed"/>
              </a:rPr>
              <a:t>  </a:t>
            </a:r>
            <a:r>
              <a:rPr b="1" lang="en" sz="4400">
                <a:solidFill>
                  <a:schemeClr val="dk1"/>
                </a:solidFill>
                <a:highlight>
                  <a:schemeClr val="lt1"/>
                </a:highlight>
                <a:latin typeface="Asap Condensed"/>
                <a:ea typeface="Asap Condensed"/>
                <a:cs typeface="Asap Condensed"/>
                <a:sym typeface="Asap Condensed"/>
              </a:rPr>
              <a:t>Insert Title</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green">
  <p:cSld name="SECTION_HEADER_1">
    <p:bg>
      <p:bgPr>
        <a:solidFill>
          <a:srgbClr val="86AF15"/>
        </a:solidFill>
      </p:bgPr>
    </p:bg>
    <p:spTree>
      <p:nvGrpSpPr>
        <p:cNvPr id="20" name="Shape 20"/>
        <p:cNvGrpSpPr/>
        <p:nvPr/>
      </p:nvGrpSpPr>
      <p:grpSpPr>
        <a:xfrm>
          <a:off x="0" y="0"/>
          <a:ext cx="0" cy="0"/>
          <a:chOff x="0" y="0"/>
          <a:chExt cx="0" cy="0"/>
        </a:xfrm>
      </p:grpSpPr>
      <p:pic>
        <p:nvPicPr>
          <p:cNvPr descr="CS_reverse.png" id="21" name="Google Shape;21;p6"/>
          <p:cNvPicPr preferRelativeResize="0"/>
          <p:nvPr/>
        </p:nvPicPr>
        <p:blipFill>
          <a:blip r:embed="rId2">
            <a:alphaModFix/>
          </a:blip>
          <a:stretch>
            <a:fillRect/>
          </a:stretch>
        </p:blipFill>
        <p:spPr>
          <a:xfrm>
            <a:off x="8287250" y="4782000"/>
            <a:ext cx="755226" cy="225325"/>
          </a:xfrm>
          <a:prstGeom prst="rect">
            <a:avLst/>
          </a:prstGeom>
          <a:noFill/>
          <a:ln>
            <a:noFill/>
          </a:ln>
        </p:spPr>
      </p:pic>
      <p:sp>
        <p:nvSpPr>
          <p:cNvPr id="22" name="Google Shape;22;p6"/>
          <p:cNvSpPr txBox="1"/>
          <p:nvPr/>
        </p:nvSpPr>
        <p:spPr>
          <a:xfrm>
            <a:off x="1825350" y="1170350"/>
            <a:ext cx="5493300" cy="30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Asap Condensed"/>
                <a:ea typeface="Asap Condensed"/>
                <a:cs typeface="Asap Condensed"/>
                <a:sym typeface="Asap Condensed"/>
              </a:rPr>
              <a:t>This is a quote</a:t>
            </a:r>
            <a:r>
              <a:rPr lang="en" sz="2800">
                <a:solidFill>
                  <a:srgbClr val="666666"/>
                </a:solidFill>
                <a:latin typeface="Asap Condensed"/>
                <a:ea typeface="Asap Condensed"/>
                <a:cs typeface="Asap Condensed"/>
                <a:sym typeface="Asap Condensed"/>
              </a:rPr>
              <a:t> </a:t>
            </a:r>
            <a:r>
              <a:rPr b="1" lang="en" sz="2800">
                <a:solidFill>
                  <a:srgbClr val="A50A51"/>
                </a:solidFill>
                <a:latin typeface="Asap Condensed"/>
                <a:ea typeface="Asap Condensed"/>
                <a:cs typeface="Asap Condensed"/>
                <a:sym typeface="Asap Condensed"/>
              </a:rPr>
              <a:t>this is the important part</a:t>
            </a:r>
            <a:r>
              <a:rPr b="1" lang="en" sz="2800">
                <a:solidFill>
                  <a:schemeClr val="lt1"/>
                </a:solidFill>
                <a:latin typeface="Asap Condensed"/>
                <a:ea typeface="Asap Condensed"/>
                <a:cs typeface="Asap Condensed"/>
                <a:sym typeface="Asap Condensed"/>
              </a:rPr>
              <a:t> </a:t>
            </a:r>
            <a:r>
              <a:rPr b="1" lang="en" sz="2800">
                <a:solidFill>
                  <a:srgbClr val="A50A51"/>
                </a:solidFill>
                <a:latin typeface="Asap Condensed"/>
                <a:ea typeface="Asap Condensed"/>
                <a:cs typeface="Asap Condensed"/>
                <a:sym typeface="Asap Condensed"/>
              </a:rPr>
              <a:t>of a quote maybe it has $778 numbers</a:t>
            </a:r>
            <a:r>
              <a:rPr lang="en" sz="2800">
                <a:solidFill>
                  <a:schemeClr val="lt1"/>
                </a:solidFill>
                <a:latin typeface="Asap Condensed"/>
                <a:ea typeface="Asap Condensed"/>
                <a:cs typeface="Asap Condensed"/>
                <a:sym typeface="Asap Condensed"/>
              </a:rPr>
              <a:t> for our work. These partners are at the</a:t>
            </a:r>
            <a:r>
              <a:rPr lang="en" sz="2800">
                <a:solidFill>
                  <a:schemeClr val="lt1"/>
                </a:solidFill>
                <a:latin typeface="Asap Condensed"/>
                <a:ea typeface="Asap Condensed"/>
                <a:cs typeface="Asap Condensed"/>
                <a:sym typeface="Asap Condensed"/>
              </a:rPr>
              <a:t> </a:t>
            </a:r>
            <a:r>
              <a:rPr lang="en" sz="2800">
                <a:solidFill>
                  <a:schemeClr val="lt1"/>
                </a:solidFill>
                <a:latin typeface="Asap Condensed"/>
                <a:ea typeface="Asap Condensed"/>
                <a:cs typeface="Asap Condensed"/>
                <a:sym typeface="Asap Condensed"/>
              </a:rPr>
              <a:t>forefront of the conversation and offer instrumental thought leadership.</a:t>
            </a:r>
            <a:endParaRPr sz="28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t/>
            </a:r>
            <a:endParaRPr sz="2800">
              <a:solidFill>
                <a:srgbClr val="666666"/>
              </a:solidFill>
              <a:highlight>
                <a:schemeClr val="lt1"/>
              </a:highlight>
              <a:latin typeface="Asap Condensed"/>
              <a:ea typeface="Asap Condensed"/>
              <a:cs typeface="Asap Condensed"/>
              <a:sym typeface="Asap Condensed"/>
            </a:endParaRPr>
          </a:p>
        </p:txBody>
      </p:sp>
      <p:sp>
        <p:nvSpPr>
          <p:cNvPr id="23" name="Google Shape;23;p6"/>
          <p:cNvSpPr txBox="1"/>
          <p:nvPr/>
        </p:nvSpPr>
        <p:spPr>
          <a:xfrm>
            <a:off x="6917350" y="2891575"/>
            <a:ext cx="2386500" cy="22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chemeClr val="lt1"/>
                </a:solidFill>
                <a:latin typeface="Georgia"/>
                <a:ea typeface="Georgia"/>
                <a:cs typeface="Georgia"/>
                <a:sym typeface="Georgia"/>
              </a:rPr>
              <a:t>”</a:t>
            </a:r>
            <a:endParaRPr sz="20000">
              <a:solidFill>
                <a:schemeClr val="lt1"/>
              </a:solidFill>
              <a:latin typeface="Georgia"/>
              <a:ea typeface="Georgia"/>
              <a:cs typeface="Georgia"/>
              <a:sym typeface="Georgia"/>
            </a:endParaRPr>
          </a:p>
        </p:txBody>
      </p:sp>
      <p:sp>
        <p:nvSpPr>
          <p:cNvPr id="24" name="Google Shape;24;p6"/>
          <p:cNvSpPr txBox="1"/>
          <p:nvPr/>
        </p:nvSpPr>
        <p:spPr>
          <a:xfrm>
            <a:off x="0" y="0"/>
            <a:ext cx="1935900" cy="12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chemeClr val="lt1"/>
                </a:solidFill>
                <a:latin typeface="Georgia"/>
                <a:ea typeface="Georgia"/>
                <a:cs typeface="Georgia"/>
                <a:sym typeface="Georgia"/>
              </a:rPr>
              <a:t>“</a:t>
            </a:r>
            <a:endParaRPr sz="20000">
              <a:solidFill>
                <a:schemeClr val="lt1"/>
              </a:solidFill>
              <a:latin typeface="Georgia"/>
              <a:ea typeface="Georgia"/>
              <a:cs typeface="Georgia"/>
              <a:sym typeface="Georgi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hotos" type="tx">
  <p:cSld name="TITLE_AND_BODY">
    <p:bg>
      <p:bgPr>
        <a:solidFill>
          <a:schemeClr val="lt1"/>
        </a:solidFill>
      </p:bgPr>
    </p:bg>
    <p:spTree>
      <p:nvGrpSpPr>
        <p:cNvPr id="25" name="Shape 25"/>
        <p:cNvGrpSpPr/>
        <p:nvPr/>
      </p:nvGrpSpPr>
      <p:grpSpPr>
        <a:xfrm>
          <a:off x="0" y="0"/>
          <a:ext cx="0" cy="0"/>
          <a:chOff x="0" y="0"/>
          <a:chExt cx="0" cy="0"/>
        </a:xfrm>
      </p:grpSpPr>
      <p:sp>
        <p:nvSpPr>
          <p:cNvPr id="26" name="Google Shape;26;p7"/>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 name="Google Shape;27;p7"/>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pic>
        <p:nvPicPr>
          <p:cNvPr id="28" name="Google Shape;28;p7"/>
          <p:cNvPicPr preferRelativeResize="0"/>
          <p:nvPr/>
        </p:nvPicPr>
        <p:blipFill rotWithShape="1">
          <a:blip r:embed="rId3">
            <a:alphaModFix/>
          </a:blip>
          <a:srcRect b="0" l="20942" r="8734" t="0"/>
          <a:stretch/>
        </p:blipFill>
        <p:spPr>
          <a:xfrm>
            <a:off x="4574250" y="567000"/>
            <a:ext cx="4569750" cy="4576500"/>
          </a:xfrm>
          <a:prstGeom prst="rect">
            <a:avLst/>
          </a:prstGeom>
          <a:noFill/>
          <a:ln>
            <a:noFill/>
          </a:ln>
        </p:spPr>
      </p:pic>
      <p:sp>
        <p:nvSpPr>
          <p:cNvPr id="29" name="Google Shape;29;p7"/>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T</a:t>
            </a:r>
            <a:r>
              <a:rPr b="1" lang="en" sz="4000">
                <a:solidFill>
                  <a:schemeClr val="lt1"/>
                </a:solidFill>
                <a:highlight>
                  <a:srgbClr val="12B5EA"/>
                </a:highlight>
                <a:latin typeface="Asap Condensed"/>
                <a:ea typeface="Asap Condensed"/>
                <a:cs typeface="Asap Condensed"/>
                <a:sym typeface="Asap Condensed"/>
              </a:rPr>
              <a:t>wo photos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with bullets">
  <p:cSld name="TITLE_AND_BODY_2">
    <p:bg>
      <p:bgPr>
        <a:solidFill>
          <a:srgbClr val="FFFFFF"/>
        </a:solidFill>
      </p:bgPr>
    </p:bg>
    <p:spTree>
      <p:nvGrpSpPr>
        <p:cNvPr id="30" name="Shape 30"/>
        <p:cNvGrpSpPr/>
        <p:nvPr/>
      </p:nvGrpSpPr>
      <p:grpSpPr>
        <a:xfrm>
          <a:off x="0" y="0"/>
          <a:ext cx="0" cy="0"/>
          <a:chOff x="0" y="0"/>
          <a:chExt cx="0" cy="0"/>
        </a:xfrm>
      </p:grpSpPr>
      <p:sp>
        <p:nvSpPr>
          <p:cNvPr id="31" name="Google Shape;31;p8"/>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 name="Google Shape;32;p8"/>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sp>
        <p:nvSpPr>
          <p:cNvPr id="33" name="Google Shape;33;p8"/>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12B5EA"/>
                </a:highlight>
                <a:latin typeface="Asap Condensed"/>
                <a:ea typeface="Asap Condensed"/>
                <a:cs typeface="Asap Condensed"/>
                <a:sym typeface="Asap Condensed"/>
              </a:rPr>
              <a:t> </a:t>
            </a:r>
            <a:r>
              <a:rPr b="1" lang="en" sz="4000">
                <a:solidFill>
                  <a:schemeClr val="lt1"/>
                </a:solidFill>
                <a:highlight>
                  <a:srgbClr val="12B5EA"/>
                </a:highlight>
                <a:latin typeface="Asap Condensed"/>
                <a:ea typeface="Asap Condensed"/>
                <a:cs typeface="Asap Condensed"/>
                <a:sym typeface="Asap Condensed"/>
              </a:rPr>
              <a:t>One photo bullets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34" name="Google Shape;34;p8"/>
          <p:cNvSpPr txBox="1"/>
          <p:nvPr/>
        </p:nvSpPr>
        <p:spPr>
          <a:xfrm>
            <a:off x="4975475" y="1207925"/>
            <a:ext cx="3703200" cy="3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1500">
                <a:solidFill>
                  <a:srgbClr val="0494CB"/>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500">
              <a:solidFill>
                <a:srgbClr val="0494CB"/>
              </a:solidFill>
              <a:latin typeface="Asap Condensed Medium"/>
              <a:ea typeface="Asap Condensed Medium"/>
              <a:cs typeface="Asap Condensed Medium"/>
              <a:sym typeface="Asap Condensed Medium"/>
            </a:endParaRPr>
          </a:p>
          <a:p>
            <a:pPr indent="0" lvl="0" marL="0" rtl="0" algn="l">
              <a:spcBef>
                <a:spcPts val="0"/>
              </a:spcBef>
              <a:spcAft>
                <a:spcPts val="0"/>
              </a:spcAft>
              <a:buClr>
                <a:schemeClr val="dk2"/>
              </a:buClr>
              <a:buSzPts val="1100"/>
              <a:buFont typeface="Arial"/>
              <a:buNone/>
            </a:pPr>
            <a:r>
              <a:t/>
            </a:r>
            <a:endParaRPr sz="1500">
              <a:solidFill>
                <a:srgbClr val="0494CB"/>
              </a:solidFill>
              <a:latin typeface="Raleway"/>
              <a:ea typeface="Raleway"/>
              <a:cs typeface="Raleway"/>
              <a:sym typeface="Raleway"/>
            </a:endParaRPr>
          </a:p>
          <a:p>
            <a:pPr indent="-209550" lvl="0" marL="228600" rtl="0" algn="l">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Participants organize teams, gather data, identify</a:t>
            </a:r>
            <a:endParaRPr sz="1500">
              <a:solidFill>
                <a:srgbClr val="9E9E9E"/>
              </a:solidFill>
              <a:latin typeface="Asap Condensed"/>
              <a:ea typeface="Asap Condensed"/>
              <a:cs typeface="Asap Condensed"/>
              <a:sym typeface="Asap Condensed"/>
            </a:endParaRPr>
          </a:p>
          <a:p>
            <a:pPr indent="-209550" lvl="0" marL="228600" rtl="0" algn="l">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partners, and assess current capabilities in</a:t>
            </a:r>
            <a:endParaRPr sz="1500">
              <a:solidFill>
                <a:srgbClr val="9E9E9E"/>
              </a:solidFill>
              <a:latin typeface="Asap Condensed"/>
              <a:ea typeface="Asap Condensed"/>
              <a:cs typeface="Asap Condensed"/>
              <a:sym typeface="Asap Condensed"/>
            </a:endParaRPr>
          </a:p>
          <a:p>
            <a:pPr indent="-209550" lvl="0" marL="228600" rtl="0" algn="l">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improvement methods and project management</a:t>
            </a:r>
            <a:endParaRPr sz="1500">
              <a:solidFill>
                <a:srgbClr val="9E9E9E"/>
              </a:solidFill>
              <a:latin typeface="Asap Condensed"/>
              <a:ea typeface="Asap Condensed"/>
              <a:cs typeface="Asap Condensed"/>
              <a:sym typeface="Asap Condensed"/>
            </a:endParaRPr>
          </a:p>
          <a:p>
            <a:pPr indent="-323850" lvl="1" marL="914400" rtl="0" algn="l">
              <a:lnSpc>
                <a:spcPct val="100000"/>
              </a:lnSpc>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Sub bullet</a:t>
            </a:r>
            <a:endParaRPr sz="1500">
              <a:solidFill>
                <a:srgbClr val="9E9E9E"/>
              </a:solidFill>
              <a:latin typeface="Asap Condensed"/>
              <a:ea typeface="Asap Condensed"/>
              <a:cs typeface="Asap Condensed"/>
              <a:sym typeface="Asap Condensed"/>
            </a:endParaRPr>
          </a:p>
          <a:p>
            <a:pPr indent="-323850" lvl="2" marL="1371600" rtl="0" algn="l">
              <a:lnSpc>
                <a:spcPct val="100000"/>
              </a:lnSpc>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Third level bullet</a:t>
            </a:r>
            <a:endParaRPr sz="1500">
              <a:solidFill>
                <a:srgbClr val="9E9E9E"/>
              </a:solidFill>
              <a:latin typeface="Asap Condensed"/>
              <a:ea typeface="Asap Condensed"/>
              <a:cs typeface="Asap Condensed"/>
              <a:sym typeface="Asap Condensed"/>
            </a:endParaRPr>
          </a:p>
          <a:p>
            <a:pPr indent="-323850" lvl="2" marL="1371600" rtl="0" algn="l">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Third level bullet</a:t>
            </a:r>
            <a:endParaRPr sz="1500">
              <a:solidFill>
                <a:srgbClr val="9E9E9E"/>
              </a:solidFill>
              <a:latin typeface="Asap Condensed"/>
              <a:ea typeface="Asap Condensed"/>
              <a:cs typeface="Asap Condensed"/>
              <a:sym typeface="Asap Condensed"/>
            </a:endParaRPr>
          </a:p>
          <a:p>
            <a:pPr indent="0" lvl="0" marL="137160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a:p>
            <a:pPr indent="0" lvl="0" marL="34290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with text">
  <p:cSld name="TITLE_AND_BODY_2_1">
    <p:bg>
      <p:bgPr>
        <a:solidFill>
          <a:srgbClr val="FFFFFF"/>
        </a:solidFill>
      </p:bgPr>
    </p:bg>
    <p:spTree>
      <p:nvGrpSpPr>
        <p:cNvPr id="35" name="Shape 35"/>
        <p:cNvGrpSpPr/>
        <p:nvPr/>
      </p:nvGrpSpPr>
      <p:grpSpPr>
        <a:xfrm>
          <a:off x="0" y="0"/>
          <a:ext cx="0" cy="0"/>
          <a:chOff x="0" y="0"/>
          <a:chExt cx="0" cy="0"/>
        </a:xfrm>
      </p:grpSpPr>
      <p:sp>
        <p:nvSpPr>
          <p:cNvPr id="36" name="Google Shape;36;p9"/>
          <p:cNvSpPr txBox="1"/>
          <p:nvPr/>
        </p:nvSpPr>
        <p:spPr>
          <a:xfrm>
            <a:off x="4975475" y="1207925"/>
            <a:ext cx="3703200" cy="3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9E9E9E"/>
                </a:solidFill>
                <a:latin typeface="Asap Condensed"/>
                <a:ea typeface="Asap Condensed"/>
                <a:cs typeface="Asap Condensed"/>
                <a:sym typeface="Asap Condensed"/>
              </a:rPr>
              <a:t>Participants organize teams, gather data, identify partners, and assess current capabilities in improvement methods and</a:t>
            </a:r>
            <a:endParaRPr sz="1500">
              <a:solidFill>
                <a:srgbClr val="9E9E9E"/>
              </a:solidFill>
              <a:latin typeface="Asap Condensed"/>
              <a:ea typeface="Asap Condensed"/>
              <a:cs typeface="Asap Condensed"/>
              <a:sym typeface="Asap Condensed"/>
            </a:endParaRPr>
          </a:p>
          <a:p>
            <a:pPr indent="0" lvl="0" marL="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a:p>
            <a:pPr indent="0" lvl="0" marL="0" rtl="0" algn="l">
              <a:spcBef>
                <a:spcPts val="0"/>
              </a:spcBef>
              <a:spcAft>
                <a:spcPts val="0"/>
              </a:spcAft>
              <a:buNone/>
            </a:pPr>
            <a:r>
              <a:rPr lang="en" sz="1500">
                <a:solidFill>
                  <a:srgbClr val="9E9E9E"/>
                </a:solidFill>
                <a:latin typeface="Asap Condensed"/>
                <a:ea typeface="Asap Condensed"/>
                <a:cs typeface="Asap Condensed"/>
                <a:sym typeface="Asap Condensed"/>
              </a:rPr>
              <a:t>Participants organize teams, gather data, identify partners, and assess current capabilities in improvement methods and.</a:t>
            </a:r>
            <a:endParaRPr sz="1500">
              <a:solidFill>
                <a:srgbClr val="9E9E9E"/>
              </a:solidFill>
              <a:latin typeface="Asap Condensed"/>
              <a:ea typeface="Asap Condensed"/>
              <a:cs typeface="Asap Condensed"/>
              <a:sym typeface="Asap Condensed"/>
            </a:endParaRPr>
          </a:p>
          <a:p>
            <a:pPr indent="0" lvl="0" marL="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a:p>
            <a:pPr indent="0" lvl="0" marL="0" rtl="0" algn="l">
              <a:spcBef>
                <a:spcPts val="0"/>
              </a:spcBef>
              <a:spcAft>
                <a:spcPts val="0"/>
              </a:spcAft>
              <a:buNone/>
            </a:pPr>
            <a:r>
              <a:rPr lang="en" sz="1500">
                <a:solidFill>
                  <a:srgbClr val="9E9E9E"/>
                </a:solidFill>
                <a:latin typeface="Asap Condensed"/>
                <a:ea typeface="Asap Condensed"/>
                <a:cs typeface="Asap Condensed"/>
                <a:sym typeface="Asap Condensed"/>
              </a:rPr>
              <a:t>Participants organize teams, gather data, identify partners, and assess current capabilities in improvement methods and.</a:t>
            </a:r>
            <a:endParaRPr sz="1500">
              <a:solidFill>
                <a:srgbClr val="9E9E9E"/>
              </a:solidFill>
              <a:latin typeface="Asap Condensed"/>
              <a:ea typeface="Asap Condensed"/>
              <a:cs typeface="Asap Condensed"/>
              <a:sym typeface="Asap Condensed"/>
            </a:endParaRPr>
          </a:p>
          <a:p>
            <a:pPr indent="0" lvl="0" marL="34290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a:p>
            <a:pPr indent="0" lvl="0" marL="34290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p:txBody>
      </p:sp>
      <p:pic>
        <p:nvPicPr>
          <p:cNvPr id="37" name="Google Shape;37;p9"/>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sp>
        <p:nvSpPr>
          <p:cNvPr id="38" name="Google Shape;38;p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12B5EA"/>
                </a:highlight>
                <a:latin typeface="Asap Condensed"/>
                <a:ea typeface="Asap Condensed"/>
                <a:cs typeface="Asap Condensed"/>
                <a:sym typeface="Asap Condensed"/>
              </a:rPr>
              <a:t> </a:t>
            </a:r>
            <a:r>
              <a:rPr b="1" lang="en" sz="4000">
                <a:solidFill>
                  <a:schemeClr val="lt1"/>
                </a:solidFill>
                <a:highlight>
                  <a:srgbClr val="12B5EA"/>
                </a:highlight>
                <a:latin typeface="Asap Condensed"/>
                <a:ea typeface="Asap Condensed"/>
                <a:cs typeface="Asap Condensed"/>
                <a:sym typeface="Asap Condensed"/>
              </a:rPr>
              <a:t>One photo bullets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s">
  <p:cSld name="TITLE_AND_BODY_2_1_1">
    <p:bg>
      <p:bgPr>
        <a:solidFill>
          <a:srgbClr val="FFFFFF"/>
        </a:solidFill>
      </p:bgPr>
    </p:bg>
    <p:spTree>
      <p:nvGrpSpPr>
        <p:cNvPr id="40" name="Shape 40"/>
        <p:cNvGrpSpPr/>
        <p:nvPr/>
      </p:nvGrpSpPr>
      <p:grpSpPr>
        <a:xfrm>
          <a:off x="0" y="0"/>
          <a:ext cx="0" cy="0"/>
          <a:chOff x="0" y="0"/>
          <a:chExt cx="0" cy="0"/>
        </a:xfrm>
      </p:grpSpPr>
      <p:sp>
        <p:nvSpPr>
          <p:cNvPr id="41" name="Google Shape;41;p10"/>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0"/>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12B5EA"/>
                </a:highlight>
                <a:latin typeface="Asap Condensed"/>
                <a:ea typeface="Asap Condensed"/>
                <a:cs typeface="Asap Condensed"/>
                <a:sym typeface="Asap Condensed"/>
              </a:rPr>
              <a:t> </a:t>
            </a:r>
            <a:r>
              <a:rPr b="1" lang="en" sz="4000">
                <a:solidFill>
                  <a:schemeClr val="lt1"/>
                </a:solidFill>
                <a:highlight>
                  <a:srgbClr val="12B5EA"/>
                </a:highlight>
                <a:latin typeface="Asap Condensed"/>
                <a:ea typeface="Asap Condensed"/>
                <a:cs typeface="Asap Condensed"/>
                <a:sym typeface="Asap Condensed"/>
              </a:rPr>
              <a:t>Infographics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pic>
        <p:nvPicPr>
          <p:cNvPr id="43" name="Google Shape;43;p10"/>
          <p:cNvPicPr preferRelativeResize="0"/>
          <p:nvPr/>
        </p:nvPicPr>
        <p:blipFill>
          <a:blip r:embed="rId2">
            <a:alphaModFix/>
          </a:blip>
          <a:stretch>
            <a:fillRect/>
          </a:stretch>
        </p:blipFill>
        <p:spPr>
          <a:xfrm>
            <a:off x="420625" y="1131725"/>
            <a:ext cx="8258048" cy="3217250"/>
          </a:xfrm>
          <a:prstGeom prst="rect">
            <a:avLst/>
          </a:prstGeom>
          <a:noFill/>
          <a:ln cap="flat" cmpd="sng" w="9525">
            <a:solidFill>
              <a:srgbClr val="0494CB"/>
            </a:solidFill>
            <a:prstDash val="solid"/>
            <a:round/>
            <a:headEnd len="sm" w="sm" type="none"/>
            <a:tailEnd len="sm" w="sm" type="none"/>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theme" Target="../theme/theme2.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12B5EA"/>
        </a:solidFill>
      </p:bgPr>
    </p:bg>
    <p:spTree>
      <p:nvGrpSpPr>
        <p:cNvPr id="5" name="Shape 5"/>
        <p:cNvGrpSpPr/>
        <p:nvPr/>
      </p:nvGrpSpPr>
      <p:grpSpPr>
        <a:xfrm>
          <a:off x="0" y="0"/>
          <a:ext cx="0" cy="0"/>
          <a:chOff x="0" y="0"/>
          <a:chExt cx="0" cy="0"/>
        </a:xfrm>
      </p:grpSpPr>
      <p:pic>
        <p:nvPicPr>
          <p:cNvPr descr="CS_reverse.png" id="6" name="Google Shape;6;p1"/>
          <p:cNvPicPr preferRelativeResize="0"/>
          <p:nvPr/>
        </p:nvPicPr>
        <p:blipFill>
          <a:blip r:embed="rId1">
            <a:alphaModFix/>
          </a:blip>
          <a:stretch>
            <a:fillRect/>
          </a:stretch>
        </p:blipFill>
        <p:spPr>
          <a:xfrm>
            <a:off x="8287250" y="4782000"/>
            <a:ext cx="755226" cy="2253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11.png"/><Relationship Id="rId5"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21.png"/><Relationship Id="rId4" Type="http://schemas.openxmlformats.org/officeDocument/2006/relationships/hyperlink" Target="https://www.joinbuiltforzero.org/resources/plan-do-study-act-pdsa-worksheet/" TargetMode="External"/><Relationship Id="rId5"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4.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21.png"/><Relationship Id="rId4" Type="http://schemas.openxmlformats.org/officeDocument/2006/relationships/hyperlink" Target="https://www.joinbuiltforzero.org/resources/plan-do-study-act-pdsa-worksheet/"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13.jpg"/><Relationship Id="rId5" Type="http://schemas.openxmlformats.org/officeDocument/2006/relationships/image" Target="../media/image12.jpg"/><Relationship Id="rId6"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35"/>
          <p:cNvPicPr preferRelativeResize="0"/>
          <p:nvPr/>
        </p:nvPicPr>
        <p:blipFill>
          <a:blip r:embed="rId3">
            <a:alphaModFix amt="93000"/>
          </a:blip>
          <a:stretch>
            <a:fillRect/>
          </a:stretch>
        </p:blipFill>
        <p:spPr>
          <a:xfrm>
            <a:off x="-118533" y="0"/>
            <a:ext cx="9262536" cy="5210176"/>
          </a:xfrm>
          <a:prstGeom prst="rect">
            <a:avLst/>
          </a:prstGeom>
          <a:noFill/>
          <a:ln>
            <a:noFill/>
          </a:ln>
        </p:spPr>
      </p:pic>
      <p:sp>
        <p:nvSpPr>
          <p:cNvPr id="146" name="Google Shape;146;p35"/>
          <p:cNvSpPr txBox="1"/>
          <p:nvPr/>
        </p:nvSpPr>
        <p:spPr>
          <a:xfrm>
            <a:off x="180025" y="2739950"/>
            <a:ext cx="8833800" cy="393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b="1" lang="en" sz="4400">
                <a:solidFill>
                  <a:srgbClr val="FFFFFF"/>
                </a:solidFill>
                <a:highlight>
                  <a:srgbClr val="12B5EA"/>
                </a:highlight>
                <a:latin typeface="Asap Condensed"/>
                <a:ea typeface="Asap Condensed"/>
                <a:cs typeface="Asap Condensed"/>
                <a:sym typeface="Asap Condensed"/>
              </a:rPr>
              <a:t> System Flow Cohort</a:t>
            </a:r>
            <a:r>
              <a:rPr b="1" lang="en" sz="4400">
                <a:solidFill>
                  <a:srgbClr val="12B5EA"/>
                </a:solidFill>
                <a:highlight>
                  <a:srgbClr val="12B5EA"/>
                </a:highlight>
                <a:latin typeface="Asap Condensed"/>
                <a:ea typeface="Asap Condensed"/>
                <a:cs typeface="Asap Condensed"/>
                <a:sym typeface="Asap Condensed"/>
              </a:rPr>
              <a:t>.</a:t>
            </a:r>
            <a:endParaRPr b="1" sz="4400">
              <a:solidFill>
                <a:srgbClr val="12B5EA"/>
              </a:solidFill>
              <a:highlight>
                <a:srgbClr val="12B5EA"/>
              </a:highlight>
              <a:latin typeface="Asap Condensed"/>
              <a:ea typeface="Asap Condensed"/>
              <a:cs typeface="Asap Condensed"/>
              <a:sym typeface="Asap Condensed"/>
            </a:endParaRPr>
          </a:p>
          <a:p>
            <a:pPr indent="0" lvl="0" marL="0" rtl="0" algn="l">
              <a:lnSpc>
                <a:spcPct val="100000"/>
              </a:lnSpc>
              <a:spcBef>
                <a:spcPts val="1000"/>
              </a:spcBef>
              <a:spcAft>
                <a:spcPts val="1000"/>
              </a:spcAft>
              <a:buNone/>
            </a:pPr>
            <a:r>
              <a:rPr lang="en" sz="2400">
                <a:solidFill>
                  <a:schemeClr val="lt1"/>
                </a:solidFill>
                <a:highlight>
                  <a:srgbClr val="12B5EA"/>
                </a:highlight>
                <a:latin typeface="Asap Condensed"/>
                <a:ea typeface="Asap Condensed"/>
                <a:cs typeface="Asap Condensed"/>
                <a:sym typeface="Asap Condensed"/>
              </a:rPr>
              <a:t>   </a:t>
            </a:r>
            <a:r>
              <a:rPr lang="en" sz="2400">
                <a:solidFill>
                  <a:schemeClr val="lt1"/>
                </a:solidFill>
                <a:highlight>
                  <a:srgbClr val="12B5EA"/>
                </a:highlight>
                <a:latin typeface="Asap Condensed"/>
                <a:ea typeface="Asap Condensed"/>
                <a:cs typeface="Asap Condensed"/>
                <a:sym typeface="Asap Condensed"/>
              </a:rPr>
              <a:t>September 2021</a:t>
            </a:r>
            <a:r>
              <a:rPr lang="en" sz="2400">
                <a:solidFill>
                  <a:srgbClr val="12B5EA"/>
                </a:solidFill>
                <a:highlight>
                  <a:srgbClr val="12B5EA"/>
                </a:highlight>
                <a:latin typeface="Asap Condensed"/>
                <a:ea typeface="Asap Condensed"/>
                <a:cs typeface="Asap Condensed"/>
                <a:sym typeface="Asap Condensed"/>
              </a:rPr>
              <a:t>.</a:t>
            </a:r>
            <a:endParaRPr sz="2400">
              <a:solidFill>
                <a:srgbClr val="12B5EA"/>
              </a:solidFill>
              <a:highlight>
                <a:srgbClr val="12B5EA"/>
              </a:highlight>
              <a:latin typeface="Asap Condensed"/>
              <a:ea typeface="Asap Condensed"/>
              <a:cs typeface="Asap Condensed"/>
              <a:sym typeface="Asap Condensed"/>
            </a:endParaRPr>
          </a:p>
        </p:txBody>
      </p:sp>
      <p:pic>
        <p:nvPicPr>
          <p:cNvPr id="147" name="Google Shape;147;p35"/>
          <p:cNvPicPr preferRelativeResize="0"/>
          <p:nvPr/>
        </p:nvPicPr>
        <p:blipFill>
          <a:blip r:embed="rId4">
            <a:alphaModFix/>
          </a:blip>
          <a:stretch>
            <a:fillRect/>
          </a:stretch>
        </p:blipFill>
        <p:spPr>
          <a:xfrm>
            <a:off x="482398" y="4691725"/>
            <a:ext cx="385200" cy="393601"/>
          </a:xfrm>
          <a:prstGeom prst="rect">
            <a:avLst/>
          </a:prstGeom>
          <a:noFill/>
          <a:ln>
            <a:noFill/>
          </a:ln>
        </p:spPr>
      </p:pic>
      <p:pic>
        <p:nvPicPr>
          <p:cNvPr descr="CS_reverse.png" id="148" name="Google Shape;148;p35"/>
          <p:cNvPicPr preferRelativeResize="0"/>
          <p:nvPr/>
        </p:nvPicPr>
        <p:blipFill>
          <a:blip r:embed="rId5">
            <a:alphaModFix/>
          </a:blip>
          <a:stretch>
            <a:fillRect/>
          </a:stretch>
        </p:blipFill>
        <p:spPr>
          <a:xfrm>
            <a:off x="8119425" y="4766700"/>
            <a:ext cx="816651" cy="243650"/>
          </a:xfrm>
          <a:prstGeom prst="rect">
            <a:avLst/>
          </a:prstGeom>
          <a:noFill/>
          <a:ln>
            <a:noFill/>
          </a:ln>
        </p:spPr>
      </p:pic>
      <p:sp>
        <p:nvSpPr>
          <p:cNvPr id="149" name="Google Shape;149;p35"/>
          <p:cNvSpPr txBox="1"/>
          <p:nvPr/>
        </p:nvSpPr>
        <p:spPr>
          <a:xfrm rot="-1373863">
            <a:off x="3990056" y="2966844"/>
            <a:ext cx="4815887" cy="923596"/>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12B5EA"/>
                </a:solidFill>
                <a:highlight>
                  <a:schemeClr val="lt1"/>
                </a:highlight>
                <a:latin typeface="Asap Condensed"/>
                <a:ea typeface="Asap Condensed"/>
                <a:cs typeface="Asap Condensed"/>
                <a:sym typeface="Asap Condensed"/>
              </a:rPr>
              <a:t>  Please rename yourself in Zoom</a:t>
            </a:r>
            <a:r>
              <a:rPr lang="en" sz="2400">
                <a:solidFill>
                  <a:schemeClr val="lt1"/>
                </a:solidFill>
                <a:highlight>
                  <a:schemeClr val="lt1"/>
                </a:highlight>
                <a:latin typeface="Asap Condensed"/>
                <a:ea typeface="Asap Condensed"/>
                <a:cs typeface="Asap Condensed"/>
                <a:sym typeface="Asap Condensed"/>
              </a:rPr>
              <a:t>..</a:t>
            </a:r>
            <a:br>
              <a:rPr lang="en" sz="2400">
                <a:solidFill>
                  <a:srgbClr val="12B5EA"/>
                </a:solidFill>
                <a:highlight>
                  <a:schemeClr val="lt1"/>
                </a:highlight>
                <a:latin typeface="Asap Condensed"/>
                <a:ea typeface="Asap Condensed"/>
                <a:cs typeface="Asap Condensed"/>
                <a:sym typeface="Asap Condensed"/>
              </a:rPr>
            </a:br>
            <a:r>
              <a:rPr lang="en" sz="2400">
                <a:solidFill>
                  <a:srgbClr val="12B5EA"/>
                </a:solidFill>
                <a:highlight>
                  <a:schemeClr val="lt1"/>
                </a:highlight>
                <a:latin typeface="Asap Condensed"/>
                <a:ea typeface="Asap Condensed"/>
                <a:cs typeface="Asap Condensed"/>
                <a:sym typeface="Asap Condensed"/>
              </a:rPr>
              <a:t>  to include your community</a:t>
            </a:r>
            <a:r>
              <a:rPr lang="en" sz="2400">
                <a:solidFill>
                  <a:schemeClr val="lt1"/>
                </a:solidFill>
                <a:highlight>
                  <a:schemeClr val="lt1"/>
                </a:highlight>
                <a:latin typeface="Asap Condensed"/>
                <a:ea typeface="Asap Condensed"/>
                <a:cs typeface="Asap Condensed"/>
                <a:sym typeface="Asap Condensed"/>
              </a:rPr>
              <a:t>..</a:t>
            </a:r>
            <a:endParaRPr>
              <a:solidFill>
                <a:srgbClr val="12B5EA"/>
              </a:solidFill>
              <a:highlight>
                <a:schemeClr val="lt1"/>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2" name="Shape 212"/>
        <p:cNvGrpSpPr/>
        <p:nvPr/>
      </p:nvGrpSpPr>
      <p:grpSpPr>
        <a:xfrm>
          <a:off x="0" y="0"/>
          <a:ext cx="0" cy="0"/>
          <a:chOff x="0" y="0"/>
          <a:chExt cx="0" cy="0"/>
        </a:xfrm>
      </p:grpSpPr>
      <p:pic>
        <p:nvPicPr>
          <p:cNvPr id="213" name="Google Shape;213;p44"/>
          <p:cNvPicPr preferRelativeResize="0"/>
          <p:nvPr/>
        </p:nvPicPr>
        <p:blipFill>
          <a:blip r:embed="rId3">
            <a:alphaModFix/>
          </a:blip>
          <a:stretch>
            <a:fillRect/>
          </a:stretch>
        </p:blipFill>
        <p:spPr>
          <a:xfrm>
            <a:off x="908763" y="1715113"/>
            <a:ext cx="7326475" cy="2629669"/>
          </a:xfrm>
          <a:prstGeom prst="rect">
            <a:avLst/>
          </a:prstGeom>
          <a:noFill/>
          <a:ln>
            <a:noFill/>
          </a:ln>
        </p:spPr>
      </p:pic>
      <p:pic>
        <p:nvPicPr>
          <p:cNvPr id="214" name="Google Shape;214;p44"/>
          <p:cNvPicPr preferRelativeResize="0"/>
          <p:nvPr/>
        </p:nvPicPr>
        <p:blipFill rotWithShape="1">
          <a:blip r:embed="rId4">
            <a:alphaModFix/>
          </a:blip>
          <a:srcRect b="86184" l="0" r="0" t="0"/>
          <a:stretch/>
        </p:blipFill>
        <p:spPr>
          <a:xfrm>
            <a:off x="0" y="0"/>
            <a:ext cx="9144000" cy="710624"/>
          </a:xfrm>
          <a:prstGeom prst="rect">
            <a:avLst/>
          </a:prstGeom>
          <a:noFill/>
          <a:ln>
            <a:noFill/>
          </a:ln>
        </p:spPr>
      </p:pic>
      <p:sp>
        <p:nvSpPr>
          <p:cNvPr id="215" name="Google Shape;215;p44"/>
          <p:cNvSpPr txBox="1"/>
          <p:nvPr>
            <p:ph type="title"/>
          </p:nvPr>
        </p:nvSpPr>
        <p:spPr>
          <a:xfrm>
            <a:off x="0" y="618500"/>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3600">
                <a:solidFill>
                  <a:srgbClr val="434343"/>
                </a:solidFill>
                <a:highlight>
                  <a:srgbClr val="F3F3F3"/>
                </a:highlight>
                <a:latin typeface="Asap Condensed"/>
                <a:ea typeface="Asap Condensed"/>
                <a:cs typeface="Asap Condensed"/>
                <a:sym typeface="Asap Condensed"/>
              </a:rPr>
              <a:t>Mid-Willamette Valley</a:t>
            </a:r>
            <a:endParaRPr b="1" sz="3600">
              <a:solidFill>
                <a:srgbClr val="494949"/>
              </a:solidFill>
              <a:highlight>
                <a:srgbClr val="F3F3F3"/>
              </a:highlight>
              <a:latin typeface="Asap Condensed"/>
              <a:ea typeface="Asap Condensed"/>
              <a:cs typeface="Asap Condensed"/>
              <a:sym typeface="Asap Condensed"/>
            </a:endParaRPr>
          </a:p>
        </p:txBody>
      </p:sp>
      <p:sp>
        <p:nvSpPr>
          <p:cNvPr id="216" name="Google Shape;216;p44"/>
          <p:cNvSpPr/>
          <p:nvPr/>
        </p:nvSpPr>
        <p:spPr>
          <a:xfrm>
            <a:off x="2928951" y="2300762"/>
            <a:ext cx="591150" cy="366925"/>
          </a:xfrm>
          <a:custGeom>
            <a:rect b="b" l="l" r="r" t="t"/>
            <a:pathLst>
              <a:path extrusionOk="0" h="14677" w="23646">
                <a:moveTo>
                  <a:pt x="22482" y="1759"/>
                </a:moveTo>
                <a:cubicBezTo>
                  <a:pt x="15321" y="-629"/>
                  <a:pt x="-1603" y="-1365"/>
                  <a:pt x="229" y="5958"/>
                </a:cubicBezTo>
                <a:cubicBezTo>
                  <a:pt x="1958" y="12872"/>
                  <a:pt x="14453" y="17049"/>
                  <a:pt x="20383" y="13096"/>
                </a:cubicBezTo>
                <a:cubicBezTo>
                  <a:pt x="23547" y="10987"/>
                  <a:pt x="25043" y="3459"/>
                  <a:pt x="21642" y="1759"/>
                </a:cubicBezTo>
              </a:path>
            </a:pathLst>
          </a:custGeom>
          <a:noFill/>
          <a:ln cap="flat" cmpd="sng" w="19050">
            <a:solidFill>
              <a:srgbClr val="FF0000"/>
            </a:solidFill>
            <a:prstDash val="solid"/>
            <a:round/>
            <a:headEnd len="med" w="med" type="none"/>
            <a:tailEnd len="med" w="med" type="none"/>
          </a:ln>
        </p:spPr>
      </p:sp>
      <p:sp>
        <p:nvSpPr>
          <p:cNvPr id="217" name="Google Shape;217;p44"/>
          <p:cNvSpPr/>
          <p:nvPr/>
        </p:nvSpPr>
        <p:spPr>
          <a:xfrm>
            <a:off x="6297025" y="2294363"/>
            <a:ext cx="566575" cy="379700"/>
          </a:xfrm>
          <a:custGeom>
            <a:rect b="b" l="l" r="r" t="t"/>
            <a:pathLst>
              <a:path extrusionOk="0" h="15188" w="22663">
                <a:moveTo>
                  <a:pt x="17223" y="839"/>
                </a:moveTo>
                <a:cubicBezTo>
                  <a:pt x="11140" y="839"/>
                  <a:pt x="-2294" y="2537"/>
                  <a:pt x="428" y="7977"/>
                </a:cubicBezTo>
                <a:cubicBezTo>
                  <a:pt x="3648" y="14413"/>
                  <a:pt x="15665" y="17334"/>
                  <a:pt x="21422" y="13016"/>
                </a:cubicBezTo>
                <a:cubicBezTo>
                  <a:pt x="25186" y="10193"/>
                  <a:pt x="19291" y="3327"/>
                  <a:pt x="15964" y="0"/>
                </a:cubicBezTo>
              </a:path>
            </a:pathLst>
          </a:custGeom>
          <a:noFill/>
          <a:ln cap="flat" cmpd="sng" w="19050">
            <a:solidFill>
              <a:srgbClr val="FF0000"/>
            </a:solidFill>
            <a:prstDash val="solid"/>
            <a:round/>
            <a:headEnd len="med" w="med" type="none"/>
            <a:tailEnd len="med" w="med" type="none"/>
          </a:ln>
        </p:spPr>
      </p:sp>
      <p:sp>
        <p:nvSpPr>
          <p:cNvPr id="218" name="Google Shape;218;p44"/>
          <p:cNvSpPr/>
          <p:nvPr/>
        </p:nvSpPr>
        <p:spPr>
          <a:xfrm rot="1116921">
            <a:off x="6477448" y="1499939"/>
            <a:ext cx="1476443" cy="710662"/>
          </a:xfrm>
          <a:prstGeom prst="wedgeRoundRectCallout">
            <a:avLst>
              <a:gd fmla="val -20833" name="adj1"/>
              <a:gd fmla="val 62500" name="adj2"/>
              <a:gd fmla="val 0" name="adj3"/>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lt1"/>
                </a:solidFill>
                <a:latin typeface="Asap Condensed"/>
                <a:ea typeface="Asap Condensed"/>
                <a:cs typeface="Asap Condensed"/>
                <a:sym typeface="Asap Condensed"/>
              </a:rPr>
              <a:t>36% reduction in LoS</a:t>
            </a:r>
            <a:endParaRPr sz="1700">
              <a:solidFill>
                <a:schemeClr val="lt1"/>
              </a:solidFill>
              <a:latin typeface="Asap Condensed"/>
              <a:ea typeface="Asap Condensed"/>
              <a:cs typeface="Asap Condensed"/>
              <a:sym typeface="Asap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2" name="Shape 222"/>
        <p:cNvGrpSpPr/>
        <p:nvPr/>
      </p:nvGrpSpPr>
      <p:grpSpPr>
        <a:xfrm>
          <a:off x="0" y="0"/>
          <a:ext cx="0" cy="0"/>
          <a:chOff x="0" y="0"/>
          <a:chExt cx="0" cy="0"/>
        </a:xfrm>
      </p:grpSpPr>
      <p:pic>
        <p:nvPicPr>
          <p:cNvPr id="223" name="Google Shape;223;p45"/>
          <p:cNvPicPr preferRelativeResize="0"/>
          <p:nvPr/>
        </p:nvPicPr>
        <p:blipFill>
          <a:blip r:embed="rId3">
            <a:alphaModFix/>
          </a:blip>
          <a:stretch>
            <a:fillRect/>
          </a:stretch>
        </p:blipFill>
        <p:spPr>
          <a:xfrm>
            <a:off x="658928" y="1588475"/>
            <a:ext cx="7500400" cy="2674256"/>
          </a:xfrm>
          <a:prstGeom prst="rect">
            <a:avLst/>
          </a:prstGeom>
          <a:noFill/>
          <a:ln>
            <a:noFill/>
          </a:ln>
        </p:spPr>
      </p:pic>
      <p:pic>
        <p:nvPicPr>
          <p:cNvPr id="224" name="Google Shape;224;p45"/>
          <p:cNvPicPr preferRelativeResize="0"/>
          <p:nvPr/>
        </p:nvPicPr>
        <p:blipFill rotWithShape="1">
          <a:blip r:embed="rId4">
            <a:alphaModFix/>
          </a:blip>
          <a:srcRect b="86184" l="0" r="0" t="0"/>
          <a:stretch/>
        </p:blipFill>
        <p:spPr>
          <a:xfrm>
            <a:off x="0" y="0"/>
            <a:ext cx="9144000" cy="710624"/>
          </a:xfrm>
          <a:prstGeom prst="rect">
            <a:avLst/>
          </a:prstGeom>
          <a:noFill/>
          <a:ln>
            <a:noFill/>
          </a:ln>
        </p:spPr>
      </p:pic>
      <p:sp>
        <p:nvSpPr>
          <p:cNvPr id="225" name="Google Shape;225;p45"/>
          <p:cNvSpPr txBox="1"/>
          <p:nvPr>
            <p:ph type="title"/>
          </p:nvPr>
        </p:nvSpPr>
        <p:spPr>
          <a:xfrm>
            <a:off x="0" y="618500"/>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3600">
                <a:solidFill>
                  <a:srgbClr val="434343"/>
                </a:solidFill>
                <a:highlight>
                  <a:srgbClr val="F3F3F3"/>
                </a:highlight>
                <a:latin typeface="Asap Condensed"/>
                <a:ea typeface="Asap Condensed"/>
                <a:cs typeface="Asap Condensed"/>
                <a:sym typeface="Asap Condensed"/>
              </a:rPr>
              <a:t>Yamhill County</a:t>
            </a:r>
            <a:endParaRPr b="1" sz="3600">
              <a:solidFill>
                <a:srgbClr val="494949"/>
              </a:solidFill>
              <a:highlight>
                <a:srgbClr val="F3F3F3"/>
              </a:highlight>
              <a:latin typeface="Asap Condensed"/>
              <a:ea typeface="Asap Condensed"/>
              <a:cs typeface="Asap Condensed"/>
              <a:sym typeface="Asap Condensed"/>
            </a:endParaRPr>
          </a:p>
        </p:txBody>
      </p:sp>
      <p:sp>
        <p:nvSpPr>
          <p:cNvPr id="226" name="Google Shape;226;p45"/>
          <p:cNvSpPr/>
          <p:nvPr/>
        </p:nvSpPr>
        <p:spPr>
          <a:xfrm>
            <a:off x="2741053" y="2336137"/>
            <a:ext cx="591150" cy="366925"/>
          </a:xfrm>
          <a:custGeom>
            <a:rect b="b" l="l" r="r" t="t"/>
            <a:pathLst>
              <a:path extrusionOk="0" h="14677" w="23646">
                <a:moveTo>
                  <a:pt x="22482" y="1759"/>
                </a:moveTo>
                <a:cubicBezTo>
                  <a:pt x="15321" y="-629"/>
                  <a:pt x="-1603" y="-1365"/>
                  <a:pt x="229" y="5958"/>
                </a:cubicBezTo>
                <a:cubicBezTo>
                  <a:pt x="1958" y="12872"/>
                  <a:pt x="14453" y="17049"/>
                  <a:pt x="20383" y="13096"/>
                </a:cubicBezTo>
                <a:cubicBezTo>
                  <a:pt x="23547" y="10987"/>
                  <a:pt x="25043" y="3459"/>
                  <a:pt x="21642" y="1759"/>
                </a:cubicBezTo>
              </a:path>
            </a:pathLst>
          </a:custGeom>
          <a:noFill/>
          <a:ln cap="flat" cmpd="sng" w="19050">
            <a:solidFill>
              <a:srgbClr val="FF0000"/>
            </a:solidFill>
            <a:prstDash val="solid"/>
            <a:round/>
            <a:headEnd len="med" w="med" type="none"/>
            <a:tailEnd len="med" w="med" type="none"/>
          </a:ln>
        </p:spPr>
      </p:sp>
      <p:sp>
        <p:nvSpPr>
          <p:cNvPr id="227" name="Google Shape;227;p45"/>
          <p:cNvSpPr/>
          <p:nvPr/>
        </p:nvSpPr>
        <p:spPr>
          <a:xfrm>
            <a:off x="6859078" y="2427663"/>
            <a:ext cx="566575" cy="379700"/>
          </a:xfrm>
          <a:custGeom>
            <a:rect b="b" l="l" r="r" t="t"/>
            <a:pathLst>
              <a:path extrusionOk="0" h="15188" w="22663">
                <a:moveTo>
                  <a:pt x="17223" y="839"/>
                </a:moveTo>
                <a:cubicBezTo>
                  <a:pt x="11140" y="839"/>
                  <a:pt x="-2294" y="2537"/>
                  <a:pt x="428" y="7977"/>
                </a:cubicBezTo>
                <a:cubicBezTo>
                  <a:pt x="3648" y="14413"/>
                  <a:pt x="15665" y="17334"/>
                  <a:pt x="21422" y="13016"/>
                </a:cubicBezTo>
                <a:cubicBezTo>
                  <a:pt x="25186" y="10193"/>
                  <a:pt x="19291" y="3327"/>
                  <a:pt x="15964" y="0"/>
                </a:cubicBezTo>
              </a:path>
            </a:pathLst>
          </a:custGeom>
          <a:noFill/>
          <a:ln cap="flat" cmpd="sng" w="19050">
            <a:solidFill>
              <a:srgbClr val="FF0000"/>
            </a:solidFill>
            <a:prstDash val="solid"/>
            <a:round/>
            <a:headEnd len="med" w="med" type="none"/>
            <a:tailEnd len="med" w="med" type="none"/>
          </a:ln>
        </p:spPr>
      </p:sp>
      <p:sp>
        <p:nvSpPr>
          <p:cNvPr id="228" name="Google Shape;228;p45"/>
          <p:cNvSpPr/>
          <p:nvPr/>
        </p:nvSpPr>
        <p:spPr>
          <a:xfrm rot="1116921">
            <a:off x="6933851" y="1634364"/>
            <a:ext cx="1476443" cy="710662"/>
          </a:xfrm>
          <a:prstGeom prst="wedgeRoundRectCallout">
            <a:avLst>
              <a:gd fmla="val -20833" name="adj1"/>
              <a:gd fmla="val 62500" name="adj2"/>
              <a:gd fmla="val 0" name="adj3"/>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lt1"/>
                </a:solidFill>
                <a:latin typeface="Asap Condensed"/>
                <a:ea typeface="Asap Condensed"/>
                <a:cs typeface="Asap Condensed"/>
                <a:sym typeface="Asap Condensed"/>
              </a:rPr>
              <a:t>29</a:t>
            </a:r>
            <a:r>
              <a:rPr lang="en" sz="1700">
                <a:solidFill>
                  <a:schemeClr val="lt1"/>
                </a:solidFill>
                <a:latin typeface="Asap Condensed"/>
                <a:ea typeface="Asap Condensed"/>
                <a:cs typeface="Asap Condensed"/>
                <a:sym typeface="Asap Condensed"/>
              </a:rPr>
              <a:t>% reduction in LoS</a:t>
            </a:r>
            <a:endParaRPr sz="1700">
              <a:solidFill>
                <a:schemeClr val="lt1"/>
              </a:solidFill>
              <a:latin typeface="Asap Condensed"/>
              <a:ea typeface="Asap Condensed"/>
              <a:cs typeface="Asap Condensed"/>
              <a:sym typeface="Asap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2" name="Shape 232"/>
        <p:cNvGrpSpPr/>
        <p:nvPr/>
      </p:nvGrpSpPr>
      <p:grpSpPr>
        <a:xfrm>
          <a:off x="0" y="0"/>
          <a:ext cx="0" cy="0"/>
          <a:chOff x="0" y="0"/>
          <a:chExt cx="0" cy="0"/>
        </a:xfrm>
      </p:grpSpPr>
      <p:sp>
        <p:nvSpPr>
          <p:cNvPr id="233" name="Google Shape;233;p46"/>
          <p:cNvSpPr txBox="1"/>
          <p:nvPr>
            <p:ph type="title"/>
          </p:nvPr>
        </p:nvSpPr>
        <p:spPr>
          <a:xfrm>
            <a:off x="371475" y="23589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4400">
                <a:solidFill>
                  <a:srgbClr val="12B5EA"/>
                </a:solidFill>
                <a:highlight>
                  <a:schemeClr val="lt1"/>
                </a:highlight>
                <a:latin typeface="Asap Condensed"/>
                <a:ea typeface="Asap Condensed"/>
                <a:cs typeface="Asap Condensed"/>
                <a:sym typeface="Asap Condensed"/>
              </a:rPr>
              <a:t> </a:t>
            </a:r>
            <a:r>
              <a:rPr b="1" lang="en" sz="4400">
                <a:solidFill>
                  <a:srgbClr val="FF6F0C"/>
                </a:solidFill>
                <a:highlight>
                  <a:schemeClr val="lt1"/>
                </a:highlight>
                <a:latin typeface="Asap Condensed"/>
                <a:ea typeface="Asap Condensed"/>
                <a:cs typeface="Asap Condensed"/>
                <a:sym typeface="Asap Condensed"/>
              </a:rPr>
              <a:t>System Flow status check</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pic>
        <p:nvPicPr>
          <p:cNvPr id="234" name="Google Shape;234;p46"/>
          <p:cNvPicPr preferRelativeResize="0"/>
          <p:nvPr/>
        </p:nvPicPr>
        <p:blipFill>
          <a:blip r:embed="rId3">
            <a:alphaModFix/>
          </a:blip>
          <a:stretch>
            <a:fillRect/>
          </a:stretch>
        </p:blipFill>
        <p:spPr>
          <a:xfrm>
            <a:off x="482398" y="4691725"/>
            <a:ext cx="385200" cy="3936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8" name="Shape 238"/>
        <p:cNvGrpSpPr/>
        <p:nvPr/>
      </p:nvGrpSpPr>
      <p:grpSpPr>
        <a:xfrm>
          <a:off x="0" y="0"/>
          <a:ext cx="0" cy="0"/>
          <a:chOff x="0" y="0"/>
          <a:chExt cx="0" cy="0"/>
        </a:xfrm>
      </p:grpSpPr>
      <p:sp>
        <p:nvSpPr>
          <p:cNvPr id="239" name="Google Shape;239;p47"/>
          <p:cNvSpPr txBox="1"/>
          <p:nvPr/>
        </p:nvSpPr>
        <p:spPr>
          <a:xfrm>
            <a:off x="417050" y="1100075"/>
            <a:ext cx="8155500" cy="360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666666"/>
                </a:solidFill>
                <a:latin typeface="Asap Condensed"/>
                <a:ea typeface="Asap Condensed"/>
                <a:cs typeface="Asap Condensed"/>
                <a:sym typeface="Asap Condensed"/>
              </a:rPr>
              <a:t>Eddie and Emma are swapping in to coach the System Flow cohort</a:t>
            </a:r>
            <a:endParaRPr b="1" sz="18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0"/>
              </a:spcAft>
              <a:buNone/>
            </a:pPr>
            <a:r>
              <a:rPr lang="en" sz="1800">
                <a:solidFill>
                  <a:srgbClr val="666666"/>
                </a:solidFill>
                <a:latin typeface="Asap Condensed"/>
                <a:ea typeface="Asap Condensed"/>
                <a:cs typeface="Asap Condensed"/>
                <a:sym typeface="Asap Condensed"/>
              </a:rPr>
              <a:t>Email us anytime:</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100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Eddie Turner	eturner@community.solutions</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Emma Beers	ebeers@community.solutions</a:t>
            </a:r>
            <a:endParaRPr sz="18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0"/>
              </a:spcAft>
              <a:buNone/>
            </a:pPr>
            <a:r>
              <a:t/>
            </a:r>
            <a:endParaRPr sz="18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0"/>
              </a:spcAft>
              <a:buNone/>
            </a:pPr>
            <a:r>
              <a:rPr lang="en" sz="1800">
                <a:solidFill>
                  <a:srgbClr val="666666"/>
                </a:solidFill>
                <a:latin typeface="Asap Condensed"/>
                <a:ea typeface="Asap Condensed"/>
                <a:cs typeface="Asap Condensed"/>
                <a:sym typeface="Asap Condensed"/>
              </a:rPr>
              <a:t>Via email, we can troubleshoot problems and provide quick answers</a:t>
            </a:r>
            <a:endParaRPr sz="18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1000"/>
              </a:spcAft>
              <a:buNone/>
            </a:pPr>
            <a:r>
              <a:rPr lang="en" sz="1800">
                <a:solidFill>
                  <a:srgbClr val="666666"/>
                </a:solidFill>
                <a:latin typeface="Asap Condensed"/>
                <a:ea typeface="Asap Condensed"/>
                <a:cs typeface="Asap Condensed"/>
                <a:sym typeface="Asap Condensed"/>
              </a:rPr>
              <a:t>We’re also available for one-on-one calls to break open a problem or facilitate a conversation</a:t>
            </a:r>
            <a:endParaRPr sz="1800">
              <a:solidFill>
                <a:srgbClr val="666666"/>
              </a:solidFill>
              <a:latin typeface="Asap Condensed"/>
              <a:ea typeface="Asap Condensed"/>
              <a:cs typeface="Asap Condensed"/>
              <a:sym typeface="Asap Condensed"/>
            </a:endParaRPr>
          </a:p>
        </p:txBody>
      </p:sp>
      <p:pic>
        <p:nvPicPr>
          <p:cNvPr id="240" name="Google Shape;240;p47"/>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241" name="Google Shape;241;p47"/>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Who to contact at BFZ</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5" name="Shape 245"/>
        <p:cNvGrpSpPr/>
        <p:nvPr/>
      </p:nvGrpSpPr>
      <p:grpSpPr>
        <a:xfrm>
          <a:off x="0" y="0"/>
          <a:ext cx="0" cy="0"/>
          <a:chOff x="0" y="0"/>
          <a:chExt cx="0" cy="0"/>
        </a:xfrm>
      </p:grpSpPr>
      <p:sp>
        <p:nvSpPr>
          <p:cNvPr id="246" name="Google Shape;246;p48"/>
          <p:cNvSpPr txBox="1"/>
          <p:nvPr/>
        </p:nvSpPr>
        <p:spPr>
          <a:xfrm>
            <a:off x="417050" y="1100075"/>
            <a:ext cx="8155500" cy="3603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rgbClr val="666666"/>
                </a:solidFill>
                <a:latin typeface="Asap Condensed"/>
                <a:ea typeface="Asap Condensed"/>
                <a:cs typeface="Asap Condensed"/>
                <a:sym typeface="Asap Condensed"/>
              </a:rPr>
              <a:t>This action cycle started at the May 2021 Learning Session</a:t>
            </a:r>
            <a:endParaRPr sz="1800">
              <a:solidFill>
                <a:srgbClr val="666666"/>
              </a:solidFill>
              <a:latin typeface="Asap Condensed"/>
              <a:ea typeface="Asap Condensed"/>
              <a:cs typeface="Asap Condensed"/>
              <a:sym typeface="Asap Condensed"/>
            </a:endParaRPr>
          </a:p>
          <a:p>
            <a:pPr indent="0" lvl="0" marL="0" rtl="0" algn="l">
              <a:lnSpc>
                <a:spcPct val="150000"/>
              </a:lnSpc>
              <a:spcBef>
                <a:spcPts val="1000"/>
              </a:spcBef>
              <a:spcAft>
                <a:spcPts val="0"/>
              </a:spcAft>
              <a:buNone/>
            </a:pPr>
            <a:r>
              <a:rPr lang="en" sz="1800">
                <a:solidFill>
                  <a:srgbClr val="666666"/>
                </a:solidFill>
                <a:latin typeface="Asap Condensed"/>
                <a:ea typeface="Asap Condensed"/>
                <a:cs typeface="Asap Condensed"/>
                <a:sym typeface="Asap Condensed"/>
              </a:rPr>
              <a:t>The action cycle ends at the next Learning Session, November 2-3</a:t>
            </a:r>
            <a:endParaRPr sz="1800">
              <a:solidFill>
                <a:srgbClr val="666666"/>
              </a:solidFill>
              <a:latin typeface="Asap Condensed"/>
              <a:ea typeface="Asap Condensed"/>
              <a:cs typeface="Asap Condensed"/>
              <a:sym typeface="Asap Condensed"/>
            </a:endParaRPr>
          </a:p>
          <a:p>
            <a:pPr indent="0" lvl="0" marL="0" rtl="0" algn="l">
              <a:lnSpc>
                <a:spcPct val="150000"/>
              </a:lnSpc>
              <a:spcBef>
                <a:spcPts val="1000"/>
              </a:spcBef>
              <a:spcAft>
                <a:spcPts val="1000"/>
              </a:spcAft>
              <a:buNone/>
            </a:pPr>
            <a:r>
              <a:rPr i="1" lang="en" sz="1800">
                <a:solidFill>
                  <a:srgbClr val="666666"/>
                </a:solidFill>
                <a:latin typeface="Asap Condensed"/>
                <a:ea typeface="Asap Condensed"/>
                <a:cs typeface="Asap Condensed"/>
                <a:sym typeface="Asap Condensed"/>
              </a:rPr>
              <a:t>That means we’ve got about 6 weeks to improve toward our aims</a:t>
            </a:r>
            <a:endParaRPr i="1" sz="1800">
              <a:solidFill>
                <a:srgbClr val="666666"/>
              </a:solidFill>
              <a:latin typeface="Asap Condensed"/>
              <a:ea typeface="Asap Condensed"/>
              <a:cs typeface="Asap Condensed"/>
              <a:sym typeface="Asap Condensed"/>
            </a:endParaRPr>
          </a:p>
        </p:txBody>
      </p:sp>
      <p:pic>
        <p:nvPicPr>
          <p:cNvPr id="247" name="Google Shape;247;p48"/>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248" name="Google Shape;248;p48"/>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Let’s finish strong</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49"/>
          <p:cNvPicPr preferRelativeResize="0"/>
          <p:nvPr/>
        </p:nvPicPr>
        <p:blipFill>
          <a:blip r:embed="rId3">
            <a:alphaModFix amt="93000"/>
          </a:blip>
          <a:stretch>
            <a:fillRect/>
          </a:stretch>
        </p:blipFill>
        <p:spPr>
          <a:xfrm>
            <a:off x="-118533" y="0"/>
            <a:ext cx="9262536" cy="5210176"/>
          </a:xfrm>
          <a:prstGeom prst="rect">
            <a:avLst/>
          </a:prstGeom>
          <a:noFill/>
          <a:ln>
            <a:noFill/>
          </a:ln>
        </p:spPr>
      </p:pic>
      <p:sp>
        <p:nvSpPr>
          <p:cNvPr id="254" name="Google Shape;254;p49"/>
          <p:cNvSpPr txBox="1"/>
          <p:nvPr/>
        </p:nvSpPr>
        <p:spPr>
          <a:xfrm rot="-530464">
            <a:off x="1522784" y="2730688"/>
            <a:ext cx="5494685" cy="393745"/>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1000"/>
              </a:spcAft>
              <a:buNone/>
            </a:pPr>
            <a:r>
              <a:rPr b="1" lang="en" sz="8000">
                <a:solidFill>
                  <a:srgbClr val="FFFFFF"/>
                </a:solidFill>
                <a:highlight>
                  <a:schemeClr val="dk1"/>
                </a:highlight>
                <a:latin typeface="Asap Condensed"/>
                <a:ea typeface="Asap Condensed"/>
                <a:cs typeface="Asap Condensed"/>
                <a:sym typeface="Asap Condensed"/>
              </a:rPr>
              <a:t> Pop Quiz!</a:t>
            </a:r>
            <a:r>
              <a:rPr b="1" lang="en" sz="8000">
                <a:solidFill>
                  <a:schemeClr val="dk1"/>
                </a:solidFill>
                <a:highlight>
                  <a:schemeClr val="dk1"/>
                </a:highlight>
                <a:latin typeface="Asap Condensed"/>
                <a:ea typeface="Asap Condensed"/>
                <a:cs typeface="Asap Condensed"/>
                <a:sym typeface="Asap Condensed"/>
              </a:rPr>
              <a:t>.</a:t>
            </a:r>
            <a:endParaRPr sz="8000">
              <a:solidFill>
                <a:schemeClr val="dk1"/>
              </a:solidFill>
              <a:highlight>
                <a:schemeClr val="dk1"/>
              </a:highlight>
              <a:latin typeface="Asap Condensed"/>
              <a:ea typeface="Asap Condensed"/>
              <a:cs typeface="Asap Condensed"/>
              <a:sym typeface="Asap Condensed"/>
            </a:endParaRPr>
          </a:p>
        </p:txBody>
      </p:sp>
      <p:pic>
        <p:nvPicPr>
          <p:cNvPr id="255" name="Google Shape;255;p49"/>
          <p:cNvPicPr preferRelativeResize="0"/>
          <p:nvPr/>
        </p:nvPicPr>
        <p:blipFill>
          <a:blip r:embed="rId4">
            <a:alphaModFix/>
          </a:blip>
          <a:stretch>
            <a:fillRect/>
          </a:stretch>
        </p:blipFill>
        <p:spPr>
          <a:xfrm>
            <a:off x="482398" y="4691725"/>
            <a:ext cx="385200" cy="393601"/>
          </a:xfrm>
          <a:prstGeom prst="rect">
            <a:avLst/>
          </a:prstGeom>
          <a:noFill/>
          <a:ln>
            <a:noFill/>
          </a:ln>
        </p:spPr>
      </p:pic>
      <p:pic>
        <p:nvPicPr>
          <p:cNvPr descr="CS_reverse.png" id="256" name="Google Shape;256;p49"/>
          <p:cNvPicPr preferRelativeResize="0"/>
          <p:nvPr/>
        </p:nvPicPr>
        <p:blipFill>
          <a:blip r:embed="rId5">
            <a:alphaModFix/>
          </a:blip>
          <a:stretch>
            <a:fillRect/>
          </a:stretch>
        </p:blipFill>
        <p:spPr>
          <a:xfrm>
            <a:off x="8119425" y="4766700"/>
            <a:ext cx="816651" cy="243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0" name="Shape 260"/>
        <p:cNvGrpSpPr/>
        <p:nvPr/>
      </p:nvGrpSpPr>
      <p:grpSpPr>
        <a:xfrm>
          <a:off x="0" y="0"/>
          <a:ext cx="0" cy="0"/>
          <a:chOff x="0" y="0"/>
          <a:chExt cx="0" cy="0"/>
        </a:xfrm>
      </p:grpSpPr>
      <p:pic>
        <p:nvPicPr>
          <p:cNvPr id="261" name="Google Shape;261;p50"/>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262" name="Google Shape;262;p50"/>
          <p:cNvSpPr txBox="1"/>
          <p:nvPr/>
        </p:nvSpPr>
        <p:spPr>
          <a:xfrm>
            <a:off x="417050" y="1100075"/>
            <a:ext cx="7584000" cy="360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666666"/>
                </a:solidFill>
                <a:latin typeface="Asap Condensed"/>
                <a:ea typeface="Asap Condensed"/>
                <a:cs typeface="Asap Condensed"/>
                <a:sym typeface="Asap Condensed"/>
              </a:rPr>
              <a:t>In System Flow, you’re uncovering new sector-wide learning about the link between length of time and functional zero</a:t>
            </a:r>
            <a:endParaRPr sz="18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0"/>
              </a:spcAft>
              <a:buNone/>
            </a:pPr>
            <a:r>
              <a:rPr b="1" lang="en" sz="1800">
                <a:solidFill>
                  <a:srgbClr val="666666"/>
                </a:solidFill>
                <a:latin typeface="Asap Condensed"/>
                <a:ea typeface="Asap Condensed"/>
                <a:cs typeface="Asap Condensed"/>
                <a:sym typeface="Asap Condensed"/>
              </a:rPr>
              <a:t>Will you stay with us in System Flow cohort for the next action cycle?</a:t>
            </a:r>
            <a:endParaRPr b="1" sz="18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0"/>
              </a:spcAft>
              <a:buNone/>
            </a:pPr>
            <a:r>
              <a:rPr lang="en" sz="1800">
                <a:solidFill>
                  <a:srgbClr val="666666"/>
                </a:solidFill>
                <a:latin typeface="Asap Condensed"/>
                <a:ea typeface="Asap Condensed"/>
                <a:cs typeface="Asap Condensed"/>
                <a:sym typeface="Asap Condensed"/>
              </a:rPr>
              <a:t>We’re just getting started driving down these length-of-stay numbers</a:t>
            </a:r>
            <a:endParaRPr sz="18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1000"/>
              </a:spcAft>
              <a:buNone/>
            </a:pPr>
            <a:r>
              <a:rPr lang="en" sz="1800">
                <a:solidFill>
                  <a:srgbClr val="666666"/>
                </a:solidFill>
                <a:latin typeface="Asap Condensed"/>
                <a:ea typeface="Asap Condensed"/>
                <a:cs typeface="Asap Condensed"/>
                <a:sym typeface="Asap Condensed"/>
              </a:rPr>
              <a:t>Let’s go for another cycle, make new progress with our bottlenecks, and reach our aims</a:t>
            </a:r>
            <a:endParaRPr sz="1800">
              <a:solidFill>
                <a:srgbClr val="666666"/>
              </a:solidFill>
              <a:latin typeface="Asap Condensed"/>
              <a:ea typeface="Asap Condensed"/>
              <a:cs typeface="Asap Condensed"/>
              <a:sym typeface="Asap Condensed"/>
            </a:endParaRPr>
          </a:p>
        </p:txBody>
      </p:sp>
      <p:sp>
        <p:nvSpPr>
          <p:cNvPr id="263" name="Google Shape;263;p50"/>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...and then let’s keep going</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7" name="Shape 267"/>
        <p:cNvGrpSpPr/>
        <p:nvPr/>
      </p:nvGrpSpPr>
      <p:grpSpPr>
        <a:xfrm>
          <a:off x="0" y="0"/>
          <a:ext cx="0" cy="0"/>
          <a:chOff x="0" y="0"/>
          <a:chExt cx="0" cy="0"/>
        </a:xfrm>
      </p:grpSpPr>
      <p:pic>
        <p:nvPicPr>
          <p:cNvPr id="268" name="Google Shape;268;p51"/>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269" name="Google Shape;269;p51"/>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We want to hear from you</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270" name="Google Shape;270;p51"/>
          <p:cNvSpPr txBox="1"/>
          <p:nvPr/>
        </p:nvSpPr>
        <p:spPr>
          <a:xfrm>
            <a:off x="417050" y="1100075"/>
            <a:ext cx="8155500" cy="360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666666"/>
                </a:solidFill>
                <a:latin typeface="Asap Condensed"/>
                <a:ea typeface="Asap Condensed"/>
                <a:cs typeface="Asap Condensed"/>
                <a:sym typeface="Asap Condensed"/>
              </a:rPr>
              <a:t>A BFZ coach will reach out to your improvement team </a:t>
            </a:r>
            <a:r>
              <a:rPr lang="en" sz="1800">
                <a:solidFill>
                  <a:srgbClr val="666666"/>
                </a:solidFill>
                <a:latin typeface="Asap Condensed"/>
                <a:ea typeface="Asap Condensed"/>
                <a:cs typeface="Asap Condensed"/>
                <a:sym typeface="Asap Condensed"/>
              </a:rPr>
              <a:t>in the coming weeks</a:t>
            </a:r>
            <a:endParaRPr sz="18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1000"/>
              </a:spcAft>
              <a:buNone/>
            </a:pPr>
            <a:r>
              <a:rPr lang="en" sz="1800">
                <a:solidFill>
                  <a:srgbClr val="666666"/>
                </a:solidFill>
                <a:latin typeface="Asap Condensed"/>
                <a:ea typeface="Asap Condensed"/>
                <a:cs typeface="Asap Condensed"/>
                <a:sym typeface="Asap Condensed"/>
              </a:rPr>
              <a:t>We’re curious about what you want to accomplish next, your team composition, your feedback and ideas for System Flow, and if staying in this cohort for the next cycle works for you</a:t>
            </a:r>
            <a:endParaRPr sz="1800">
              <a:solidFill>
                <a:srgbClr val="666666"/>
              </a:solidFill>
              <a:latin typeface="Asap Condensed"/>
              <a:ea typeface="Asap Condensed"/>
              <a:cs typeface="Asap Condensed"/>
              <a:sym typeface="Asap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4" name="Shape 274"/>
        <p:cNvGrpSpPr/>
        <p:nvPr/>
      </p:nvGrpSpPr>
      <p:grpSpPr>
        <a:xfrm>
          <a:off x="0" y="0"/>
          <a:ext cx="0" cy="0"/>
          <a:chOff x="0" y="0"/>
          <a:chExt cx="0" cy="0"/>
        </a:xfrm>
      </p:grpSpPr>
      <p:pic>
        <p:nvPicPr>
          <p:cNvPr id="275" name="Google Shape;275;p52"/>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276" name="Google Shape;276;p52"/>
          <p:cNvSpPr txBox="1"/>
          <p:nvPr>
            <p:ph type="title"/>
          </p:nvPr>
        </p:nvSpPr>
        <p:spPr>
          <a:xfrm>
            <a:off x="329250" y="22981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3600">
                <a:solidFill>
                  <a:srgbClr val="434343"/>
                </a:solidFill>
                <a:highlight>
                  <a:srgbClr val="F3F3F3"/>
                </a:highlight>
                <a:latin typeface="Asap Condensed"/>
                <a:ea typeface="Asap Condensed"/>
                <a:cs typeface="Asap Condensed"/>
                <a:sym typeface="Asap Condensed"/>
              </a:rPr>
              <a:t>What questions are coming up?</a:t>
            </a:r>
            <a:endParaRPr i="1" sz="2000">
              <a:solidFill>
                <a:srgbClr val="434343"/>
              </a:solidFill>
              <a:highlight>
                <a:srgbClr val="F3F3F3"/>
              </a:highlight>
              <a:latin typeface="Asap Condensed"/>
              <a:ea typeface="Asap Condensed"/>
              <a:cs typeface="Asap Condensed"/>
              <a:sym typeface="Asap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0" name="Shape 280"/>
        <p:cNvGrpSpPr/>
        <p:nvPr/>
      </p:nvGrpSpPr>
      <p:grpSpPr>
        <a:xfrm>
          <a:off x="0" y="0"/>
          <a:ext cx="0" cy="0"/>
          <a:chOff x="0" y="0"/>
          <a:chExt cx="0" cy="0"/>
        </a:xfrm>
      </p:grpSpPr>
      <p:sp>
        <p:nvSpPr>
          <p:cNvPr id="281" name="Google Shape;281;p53"/>
          <p:cNvSpPr txBox="1"/>
          <p:nvPr>
            <p:ph type="title"/>
          </p:nvPr>
        </p:nvSpPr>
        <p:spPr>
          <a:xfrm>
            <a:off x="371475" y="23589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4400">
                <a:solidFill>
                  <a:srgbClr val="12B5EA"/>
                </a:solidFill>
                <a:highlight>
                  <a:schemeClr val="lt1"/>
                </a:highlight>
                <a:latin typeface="Asap Condensed"/>
                <a:ea typeface="Asap Condensed"/>
                <a:cs typeface="Asap Condensed"/>
                <a:sym typeface="Asap Condensed"/>
              </a:rPr>
              <a:t> </a:t>
            </a:r>
            <a:r>
              <a:rPr b="1" lang="en" sz="4400">
                <a:solidFill>
                  <a:srgbClr val="FF6F0C"/>
                </a:solidFill>
                <a:highlight>
                  <a:schemeClr val="lt1"/>
                </a:highlight>
                <a:latin typeface="Asap Condensed"/>
                <a:ea typeface="Asap Condensed"/>
                <a:cs typeface="Asap Condensed"/>
                <a:sym typeface="Asap Condensed"/>
              </a:rPr>
              <a:t>Bucket Leads</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pic>
        <p:nvPicPr>
          <p:cNvPr id="282" name="Google Shape;282;p53"/>
          <p:cNvPicPr preferRelativeResize="0"/>
          <p:nvPr/>
        </p:nvPicPr>
        <p:blipFill>
          <a:blip r:embed="rId3">
            <a:alphaModFix/>
          </a:blip>
          <a:stretch>
            <a:fillRect/>
          </a:stretch>
        </p:blipFill>
        <p:spPr>
          <a:xfrm>
            <a:off x="482398" y="4691725"/>
            <a:ext cx="385200" cy="3936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3" name="Shape 153"/>
        <p:cNvGrpSpPr/>
        <p:nvPr/>
      </p:nvGrpSpPr>
      <p:grpSpPr>
        <a:xfrm>
          <a:off x="0" y="0"/>
          <a:ext cx="0" cy="0"/>
          <a:chOff x="0" y="0"/>
          <a:chExt cx="0" cy="0"/>
        </a:xfrm>
      </p:grpSpPr>
      <p:pic>
        <p:nvPicPr>
          <p:cNvPr id="154" name="Google Shape;154;p36"/>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155" name="Google Shape;155;p36"/>
          <p:cNvSpPr txBox="1"/>
          <p:nvPr/>
        </p:nvSpPr>
        <p:spPr>
          <a:xfrm>
            <a:off x="417050" y="1100075"/>
            <a:ext cx="87270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Clr>
                <a:schemeClr val="dk2"/>
              </a:buClr>
              <a:buSzPts val="1100"/>
              <a:buFont typeface="Arial"/>
              <a:buNone/>
            </a:pPr>
            <a:r>
              <a:rPr lang="en" sz="1800">
                <a:solidFill>
                  <a:srgbClr val="666666"/>
                </a:solidFill>
                <a:latin typeface="Asap Condensed"/>
                <a:ea typeface="Asap Condensed"/>
                <a:cs typeface="Asap Condensed"/>
                <a:sym typeface="Asap Condensed"/>
              </a:rPr>
              <a:t>Smile into the camera :)</a:t>
            </a:r>
            <a:endParaRPr sz="1800">
              <a:solidFill>
                <a:srgbClr val="666666"/>
              </a:solidFill>
              <a:latin typeface="Asap Condensed"/>
              <a:ea typeface="Asap Condensed"/>
              <a:cs typeface="Asap Condensed"/>
              <a:sym typeface="Asap Condensed"/>
            </a:endParaRPr>
          </a:p>
        </p:txBody>
      </p:sp>
      <p:sp>
        <p:nvSpPr>
          <p:cNvPr id="156" name="Google Shape;156;p36"/>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This meeting is being recorded</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157" name="Google Shape;157;p36"/>
          <p:cNvSpPr/>
          <p:nvPr/>
        </p:nvSpPr>
        <p:spPr>
          <a:xfrm>
            <a:off x="7923750" y="209075"/>
            <a:ext cx="891000" cy="8910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6" name="Shape 286"/>
        <p:cNvGrpSpPr/>
        <p:nvPr/>
      </p:nvGrpSpPr>
      <p:grpSpPr>
        <a:xfrm>
          <a:off x="0" y="0"/>
          <a:ext cx="0" cy="0"/>
          <a:chOff x="0" y="0"/>
          <a:chExt cx="0" cy="0"/>
        </a:xfrm>
      </p:grpSpPr>
      <p:pic>
        <p:nvPicPr>
          <p:cNvPr id="287" name="Google Shape;287;p54"/>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288" name="Google Shape;288;p54"/>
          <p:cNvSpPr txBox="1"/>
          <p:nvPr>
            <p:ph type="title"/>
          </p:nvPr>
        </p:nvSpPr>
        <p:spPr>
          <a:xfrm>
            <a:off x="260125" y="15182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t/>
            </a:r>
            <a:endParaRPr b="1" sz="3400">
              <a:solidFill>
                <a:srgbClr val="434343"/>
              </a:solidFill>
              <a:highlight>
                <a:srgbClr val="F3F3F3"/>
              </a:highlight>
              <a:latin typeface="Asap Condensed"/>
              <a:ea typeface="Asap Condensed"/>
              <a:cs typeface="Asap Condensed"/>
              <a:sym typeface="Asap Condensed"/>
            </a:endParaRPr>
          </a:p>
          <a:p>
            <a:pPr indent="0" lvl="0" marL="0" rtl="0" algn="l">
              <a:spcBef>
                <a:spcPts val="0"/>
              </a:spcBef>
              <a:spcAft>
                <a:spcPts val="0"/>
              </a:spcAft>
              <a:buClr>
                <a:schemeClr val="dk2"/>
              </a:buClr>
              <a:buSzPts val="1100"/>
              <a:buFont typeface="Arial"/>
              <a:buNone/>
            </a:pPr>
            <a:r>
              <a:rPr b="1" lang="en" sz="3400">
                <a:solidFill>
                  <a:srgbClr val="434343"/>
                </a:solidFill>
                <a:highlight>
                  <a:srgbClr val="F3F3F3"/>
                </a:highlight>
                <a:latin typeface="Asap Condensed"/>
                <a:ea typeface="Asap Condensed"/>
                <a:cs typeface="Asap Condensed"/>
                <a:sym typeface="Asap Condensed"/>
              </a:rPr>
              <a:t>After our last call, did you recruit a</a:t>
            </a:r>
            <a:r>
              <a:rPr b="1" lang="en" sz="3400">
                <a:solidFill>
                  <a:srgbClr val="434343"/>
                </a:solidFill>
                <a:highlight>
                  <a:srgbClr val="F3F3F3"/>
                </a:highlight>
                <a:latin typeface="Asap Condensed"/>
                <a:ea typeface="Asap Condensed"/>
                <a:cs typeface="Asap Condensed"/>
                <a:sym typeface="Asap Condensed"/>
              </a:rPr>
              <a:t>ny</a:t>
            </a:r>
            <a:r>
              <a:rPr b="1" lang="en" sz="3400">
                <a:solidFill>
                  <a:srgbClr val="434343"/>
                </a:solidFill>
                <a:highlight>
                  <a:srgbClr val="F3F3F3"/>
                </a:highlight>
                <a:latin typeface="Asap Condensed"/>
                <a:ea typeface="Asap Condensed"/>
                <a:cs typeface="Asap Condensed"/>
                <a:sym typeface="Asap Condensed"/>
              </a:rPr>
              <a:t> bucket lead</a:t>
            </a:r>
            <a:r>
              <a:rPr b="1" lang="en" sz="3400">
                <a:solidFill>
                  <a:srgbClr val="434343"/>
                </a:solidFill>
                <a:highlight>
                  <a:srgbClr val="F3F3F3"/>
                </a:highlight>
                <a:latin typeface="Asap Condensed"/>
                <a:ea typeface="Asap Condensed"/>
                <a:cs typeface="Asap Condensed"/>
                <a:sym typeface="Asap Condensed"/>
              </a:rPr>
              <a:t>s</a:t>
            </a:r>
            <a:r>
              <a:rPr b="1" lang="en" sz="3400">
                <a:solidFill>
                  <a:srgbClr val="434343"/>
                </a:solidFill>
                <a:highlight>
                  <a:srgbClr val="F3F3F3"/>
                </a:highlight>
                <a:latin typeface="Asap Condensed"/>
                <a:ea typeface="Asap Condensed"/>
                <a:cs typeface="Asap Condensed"/>
                <a:sym typeface="Asap Condensed"/>
              </a:rPr>
              <a:t>?</a:t>
            </a:r>
            <a:endParaRPr b="1" sz="3400">
              <a:solidFill>
                <a:srgbClr val="434343"/>
              </a:solidFill>
              <a:highlight>
                <a:srgbClr val="F3F3F3"/>
              </a:highlight>
              <a:latin typeface="Asap Condensed"/>
              <a:ea typeface="Asap Condensed"/>
              <a:cs typeface="Asap Condensed"/>
              <a:sym typeface="Asap Condensed"/>
            </a:endParaRPr>
          </a:p>
          <a:p>
            <a:pPr indent="0" lvl="0" marL="0" rtl="0" algn="l">
              <a:spcBef>
                <a:spcPts val="0"/>
              </a:spcBef>
              <a:spcAft>
                <a:spcPts val="0"/>
              </a:spcAft>
              <a:buClr>
                <a:schemeClr val="dk2"/>
              </a:buClr>
              <a:buSzPts val="1100"/>
              <a:buFont typeface="Arial"/>
              <a:buNone/>
            </a:pPr>
            <a:r>
              <a:rPr i="1" lang="en" sz="1500">
                <a:solidFill>
                  <a:srgbClr val="434343"/>
                </a:solidFill>
                <a:highlight>
                  <a:srgbClr val="F3F3F3"/>
                </a:highlight>
                <a:latin typeface="Asap Condensed"/>
                <a:ea typeface="Asap Condensed"/>
                <a:cs typeface="Asap Condensed"/>
                <a:sym typeface="Asap Condensed"/>
              </a:rPr>
              <a:t>Distributing Power</a:t>
            </a:r>
            <a:endParaRPr i="1" sz="1500">
              <a:solidFill>
                <a:srgbClr val="434343"/>
              </a:solidFill>
              <a:highlight>
                <a:srgbClr val="F3F3F3"/>
              </a:highlight>
              <a:latin typeface="Asap Condensed"/>
              <a:ea typeface="Asap Condensed"/>
              <a:cs typeface="Asap Condensed"/>
              <a:sym typeface="Asap Condensed"/>
            </a:endParaRPr>
          </a:p>
          <a:p>
            <a:pPr indent="0" lvl="0" marL="0" rtl="0" algn="l">
              <a:spcBef>
                <a:spcPts val="0"/>
              </a:spcBef>
              <a:spcAft>
                <a:spcPts val="0"/>
              </a:spcAft>
              <a:buClr>
                <a:schemeClr val="dk2"/>
              </a:buClr>
              <a:buSzPts val="1100"/>
              <a:buFont typeface="Arial"/>
              <a:buNone/>
            </a:pPr>
            <a:r>
              <a:t/>
            </a:r>
            <a:endParaRPr i="1" sz="1500">
              <a:solidFill>
                <a:srgbClr val="434343"/>
              </a:solidFill>
              <a:highlight>
                <a:srgbClr val="F3F3F3"/>
              </a:highlight>
              <a:latin typeface="Asap Condensed"/>
              <a:ea typeface="Asap Condensed"/>
              <a:cs typeface="Asap Condensed"/>
              <a:sym typeface="Asap Condensed"/>
            </a:endParaRPr>
          </a:p>
          <a:p>
            <a:pPr indent="0" lvl="0" marL="0" rtl="0" algn="l">
              <a:spcBef>
                <a:spcPts val="0"/>
              </a:spcBef>
              <a:spcAft>
                <a:spcPts val="0"/>
              </a:spcAft>
              <a:buClr>
                <a:schemeClr val="dk2"/>
              </a:buClr>
              <a:buSzPts val="1100"/>
              <a:buFont typeface="Arial"/>
              <a:buNone/>
            </a:pPr>
            <a:r>
              <a:t/>
            </a:r>
            <a:endParaRPr i="1" sz="1500">
              <a:solidFill>
                <a:srgbClr val="434343"/>
              </a:solidFill>
              <a:highlight>
                <a:srgbClr val="F3F3F3"/>
              </a:highlight>
              <a:latin typeface="Asap Condensed"/>
              <a:ea typeface="Asap Condensed"/>
              <a:cs typeface="Asap Condensed"/>
              <a:sym typeface="Asap Condensed"/>
            </a:endParaRPr>
          </a:p>
          <a:p>
            <a:pPr indent="0" lvl="0" marL="0" rtl="0" algn="l">
              <a:spcBef>
                <a:spcPts val="0"/>
              </a:spcBef>
              <a:spcAft>
                <a:spcPts val="0"/>
              </a:spcAft>
              <a:buClr>
                <a:schemeClr val="dk2"/>
              </a:buClr>
              <a:buSzPts val="1100"/>
              <a:buFont typeface="Arial"/>
              <a:buNone/>
            </a:pPr>
            <a:r>
              <a:rPr b="1" lang="en" sz="2400">
                <a:solidFill>
                  <a:srgbClr val="434343"/>
                </a:solidFill>
                <a:highlight>
                  <a:srgbClr val="F3F3F3"/>
                </a:highlight>
                <a:latin typeface="Asap Condensed"/>
                <a:ea typeface="Asap Condensed"/>
                <a:cs typeface="Asap Condensed"/>
                <a:sym typeface="Asap Condensed"/>
              </a:rPr>
              <a:t>If yes, how did it go?</a:t>
            </a:r>
            <a:endParaRPr b="1" sz="2400">
              <a:solidFill>
                <a:srgbClr val="434343"/>
              </a:solidFill>
              <a:highlight>
                <a:srgbClr val="F3F3F3"/>
              </a:highlight>
              <a:latin typeface="Asap Condensed"/>
              <a:ea typeface="Asap Condensed"/>
              <a:cs typeface="Asap Condensed"/>
              <a:sym typeface="Asap Condensed"/>
            </a:endParaRPr>
          </a:p>
          <a:p>
            <a:pPr indent="-323850" lvl="0" marL="914400" rtl="0" algn="l">
              <a:spcBef>
                <a:spcPts val="0"/>
              </a:spcBef>
              <a:spcAft>
                <a:spcPts val="0"/>
              </a:spcAft>
              <a:buClr>
                <a:srgbClr val="434343"/>
              </a:buClr>
              <a:buSzPts val="1500"/>
              <a:buFont typeface="Asap Condensed"/>
              <a:buChar char="●"/>
            </a:pPr>
            <a:r>
              <a:rPr lang="en" sz="1500">
                <a:solidFill>
                  <a:srgbClr val="434343"/>
                </a:solidFill>
                <a:latin typeface="Asap Condensed"/>
                <a:ea typeface="Asap Condensed"/>
                <a:cs typeface="Asap Condensed"/>
                <a:sym typeface="Asap Condensed"/>
              </a:rPr>
              <a:t>Ability/time</a:t>
            </a:r>
            <a:r>
              <a:rPr lang="en" sz="1500">
                <a:solidFill>
                  <a:srgbClr val="434343"/>
                </a:solidFill>
                <a:latin typeface="Asap Condensed"/>
                <a:ea typeface="Asap Condensed"/>
                <a:cs typeface="Asap Condensed"/>
                <a:sym typeface="Asap Condensed"/>
              </a:rPr>
              <a:t> to support person in this role?</a:t>
            </a:r>
            <a:endParaRPr sz="1500">
              <a:solidFill>
                <a:srgbClr val="434343"/>
              </a:solidFill>
              <a:latin typeface="Asap Condensed"/>
              <a:ea typeface="Asap Condensed"/>
              <a:cs typeface="Asap Condensed"/>
              <a:sym typeface="Asap Condensed"/>
            </a:endParaRPr>
          </a:p>
          <a:p>
            <a:pPr indent="-323850" lvl="0" marL="914400" rtl="0" algn="l">
              <a:spcBef>
                <a:spcPts val="0"/>
              </a:spcBef>
              <a:spcAft>
                <a:spcPts val="0"/>
              </a:spcAft>
              <a:buClr>
                <a:srgbClr val="434343"/>
              </a:buClr>
              <a:buSzPts val="1500"/>
              <a:buFont typeface="Asap Condensed"/>
              <a:buChar char="●"/>
            </a:pPr>
            <a:r>
              <a:rPr lang="en" sz="1500">
                <a:solidFill>
                  <a:srgbClr val="434343"/>
                </a:solidFill>
                <a:latin typeface="Asap Condensed"/>
                <a:ea typeface="Asap Condensed"/>
                <a:cs typeface="Asap Condensed"/>
                <a:sym typeface="Asap Condensed"/>
              </a:rPr>
              <a:t>Identified  new leadership/team member for </a:t>
            </a:r>
            <a:r>
              <a:rPr lang="en" sz="1500">
                <a:solidFill>
                  <a:srgbClr val="434343"/>
                </a:solidFill>
                <a:latin typeface="Asap Condensed"/>
                <a:ea typeface="Asap Condensed"/>
                <a:cs typeface="Asap Condensed"/>
                <a:sym typeface="Asap Condensed"/>
              </a:rPr>
              <a:t>improvement</a:t>
            </a:r>
            <a:r>
              <a:rPr lang="en" sz="1500">
                <a:solidFill>
                  <a:srgbClr val="434343"/>
                </a:solidFill>
                <a:latin typeface="Asap Condensed"/>
                <a:ea typeface="Asap Condensed"/>
                <a:cs typeface="Asap Condensed"/>
                <a:sym typeface="Asap Condensed"/>
              </a:rPr>
              <a:t> work ?</a:t>
            </a:r>
            <a:endParaRPr sz="1500">
              <a:solidFill>
                <a:srgbClr val="434343"/>
              </a:solidFill>
              <a:latin typeface="Asap Condensed"/>
              <a:ea typeface="Asap Condensed"/>
              <a:cs typeface="Asap Condensed"/>
              <a:sym typeface="Asap Condensed"/>
            </a:endParaRPr>
          </a:p>
          <a:p>
            <a:pPr indent="0" lvl="0" marL="1371600" rtl="0" algn="l">
              <a:spcBef>
                <a:spcPts val="0"/>
              </a:spcBef>
              <a:spcAft>
                <a:spcPts val="0"/>
              </a:spcAft>
              <a:buNone/>
            </a:pPr>
            <a:r>
              <a:t/>
            </a:r>
            <a:endParaRPr sz="1500">
              <a:solidFill>
                <a:srgbClr val="434343"/>
              </a:solidFill>
              <a:latin typeface="Asap Condensed"/>
              <a:ea typeface="Asap Condensed"/>
              <a:cs typeface="Asap Condensed"/>
              <a:sym typeface="Asap Condensed"/>
            </a:endParaRPr>
          </a:p>
          <a:p>
            <a:pPr indent="0" lvl="0" marL="0" rtl="0" algn="l">
              <a:spcBef>
                <a:spcPts val="0"/>
              </a:spcBef>
              <a:spcAft>
                <a:spcPts val="0"/>
              </a:spcAft>
              <a:buClr>
                <a:schemeClr val="dk2"/>
              </a:buClr>
              <a:buSzPts val="1100"/>
              <a:buFont typeface="Arial"/>
              <a:buNone/>
            </a:pPr>
            <a:r>
              <a:t/>
            </a:r>
            <a:endParaRPr b="1" sz="1500">
              <a:solidFill>
                <a:srgbClr val="434343"/>
              </a:solidFill>
              <a:highlight>
                <a:srgbClr val="F3F3F3"/>
              </a:highlight>
              <a:latin typeface="Asap Condensed"/>
              <a:ea typeface="Asap Condensed"/>
              <a:cs typeface="Asap Condensed"/>
              <a:sym typeface="Asap Condensed"/>
            </a:endParaRPr>
          </a:p>
          <a:p>
            <a:pPr indent="0" lvl="0" marL="0" rtl="0" algn="l">
              <a:spcBef>
                <a:spcPts val="0"/>
              </a:spcBef>
              <a:spcAft>
                <a:spcPts val="0"/>
              </a:spcAft>
              <a:buClr>
                <a:schemeClr val="dk2"/>
              </a:buClr>
              <a:buSzPts val="1100"/>
              <a:buFont typeface="Arial"/>
              <a:buNone/>
            </a:pPr>
            <a:r>
              <a:rPr b="1" lang="en" sz="2400">
                <a:solidFill>
                  <a:srgbClr val="434343"/>
                </a:solidFill>
                <a:highlight>
                  <a:srgbClr val="F3F3F3"/>
                </a:highlight>
                <a:latin typeface="Asap Condensed"/>
                <a:ea typeface="Asap Condensed"/>
                <a:cs typeface="Asap Condensed"/>
                <a:sym typeface="Asap Condensed"/>
              </a:rPr>
              <a:t>If no, what were the main </a:t>
            </a:r>
            <a:r>
              <a:rPr b="1" lang="en" sz="2400">
                <a:solidFill>
                  <a:srgbClr val="434343"/>
                </a:solidFill>
                <a:highlight>
                  <a:srgbClr val="F3F3F3"/>
                </a:highlight>
                <a:latin typeface="Asap Condensed"/>
                <a:ea typeface="Asap Condensed"/>
                <a:cs typeface="Asap Condensed"/>
                <a:sym typeface="Asap Condensed"/>
              </a:rPr>
              <a:t>challenges? </a:t>
            </a:r>
            <a:endParaRPr b="1" sz="2400">
              <a:solidFill>
                <a:srgbClr val="434343"/>
              </a:solidFill>
              <a:highlight>
                <a:srgbClr val="F3F3F3"/>
              </a:highlight>
              <a:latin typeface="Asap Condensed"/>
              <a:ea typeface="Asap Condensed"/>
              <a:cs typeface="Asap Condensed"/>
              <a:sym typeface="Asap Condensed"/>
            </a:endParaRPr>
          </a:p>
          <a:p>
            <a:pPr indent="-323850" lvl="0" marL="914400" rtl="0" algn="l">
              <a:spcBef>
                <a:spcPts val="0"/>
              </a:spcBef>
              <a:spcAft>
                <a:spcPts val="0"/>
              </a:spcAft>
              <a:buClr>
                <a:srgbClr val="434343"/>
              </a:buClr>
              <a:buSzPts val="1500"/>
              <a:buFont typeface="Asap Condensed"/>
              <a:buChar char="●"/>
            </a:pPr>
            <a:r>
              <a:rPr lang="en" sz="1500">
                <a:solidFill>
                  <a:srgbClr val="434343"/>
                </a:solidFill>
                <a:latin typeface="Asap Condensed"/>
                <a:ea typeface="Asap Condensed"/>
                <a:cs typeface="Asap Condensed"/>
                <a:sym typeface="Asap Condensed"/>
              </a:rPr>
              <a:t>In identifying who to ask?</a:t>
            </a:r>
            <a:endParaRPr sz="1500">
              <a:solidFill>
                <a:srgbClr val="434343"/>
              </a:solidFill>
              <a:latin typeface="Asap Condensed"/>
              <a:ea typeface="Asap Condensed"/>
              <a:cs typeface="Asap Condensed"/>
              <a:sym typeface="Asap Condensed"/>
            </a:endParaRPr>
          </a:p>
          <a:p>
            <a:pPr indent="-323850" lvl="0" marL="914400" rtl="0" algn="l">
              <a:spcBef>
                <a:spcPts val="0"/>
              </a:spcBef>
              <a:spcAft>
                <a:spcPts val="0"/>
              </a:spcAft>
              <a:buClr>
                <a:srgbClr val="434343"/>
              </a:buClr>
              <a:buSzPts val="1500"/>
              <a:buFont typeface="Asap Condensed"/>
              <a:buChar char="●"/>
            </a:pPr>
            <a:r>
              <a:rPr lang="en" sz="1500">
                <a:solidFill>
                  <a:srgbClr val="434343"/>
                </a:solidFill>
                <a:latin typeface="Asap Condensed"/>
                <a:ea typeface="Asap Condensed"/>
                <a:cs typeface="Asap Condensed"/>
                <a:sym typeface="Asap Condensed"/>
              </a:rPr>
              <a:t>In  getting to a yes with someone you asked?</a:t>
            </a:r>
            <a:endParaRPr sz="1500">
              <a:solidFill>
                <a:srgbClr val="434343"/>
              </a:solidFill>
              <a:latin typeface="Asap Condensed"/>
              <a:ea typeface="Asap Condensed"/>
              <a:cs typeface="Asap Condensed"/>
              <a:sym typeface="Asap Condensed"/>
            </a:endParaRPr>
          </a:p>
          <a:p>
            <a:pPr indent="-323850" lvl="1" marL="1371600" rtl="0" algn="l">
              <a:spcBef>
                <a:spcPts val="0"/>
              </a:spcBef>
              <a:spcAft>
                <a:spcPts val="0"/>
              </a:spcAft>
              <a:buClr>
                <a:srgbClr val="434343"/>
              </a:buClr>
              <a:buSzPts val="1500"/>
              <a:buFont typeface="Asap Condensed"/>
              <a:buChar char="○"/>
            </a:pPr>
            <a:r>
              <a:rPr lang="en" sz="1500">
                <a:solidFill>
                  <a:srgbClr val="434343"/>
                </a:solidFill>
                <a:latin typeface="Asap Condensed"/>
                <a:ea typeface="Asap Condensed"/>
                <a:cs typeface="Asap Condensed"/>
                <a:sym typeface="Asap Condensed"/>
              </a:rPr>
              <a:t>Barriers re: capacity, confidence, or skills</a:t>
            </a:r>
            <a:endParaRPr sz="1500">
              <a:solidFill>
                <a:srgbClr val="434343"/>
              </a:solidFill>
              <a:latin typeface="Asap Condensed"/>
              <a:ea typeface="Asap Condensed"/>
              <a:cs typeface="Asap Condensed"/>
              <a:sym typeface="Asap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2" name="Shape 292"/>
        <p:cNvGrpSpPr/>
        <p:nvPr/>
      </p:nvGrpSpPr>
      <p:grpSpPr>
        <a:xfrm>
          <a:off x="0" y="0"/>
          <a:ext cx="0" cy="0"/>
          <a:chOff x="0" y="0"/>
          <a:chExt cx="0" cy="0"/>
        </a:xfrm>
      </p:grpSpPr>
      <p:sp>
        <p:nvSpPr>
          <p:cNvPr id="293" name="Google Shape;293;p55"/>
          <p:cNvSpPr txBox="1"/>
          <p:nvPr>
            <p:ph type="title"/>
          </p:nvPr>
        </p:nvSpPr>
        <p:spPr>
          <a:xfrm>
            <a:off x="371475" y="23589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4400">
                <a:solidFill>
                  <a:srgbClr val="12B5EA"/>
                </a:solidFill>
                <a:highlight>
                  <a:schemeClr val="lt1"/>
                </a:highlight>
                <a:latin typeface="Asap Condensed"/>
                <a:ea typeface="Asap Condensed"/>
                <a:cs typeface="Asap Condensed"/>
                <a:sym typeface="Asap Condensed"/>
              </a:rPr>
              <a:t> </a:t>
            </a:r>
            <a:r>
              <a:rPr b="1" lang="en" sz="4400">
                <a:solidFill>
                  <a:srgbClr val="FF6F0C"/>
                </a:solidFill>
                <a:highlight>
                  <a:schemeClr val="lt1"/>
                </a:highlight>
                <a:latin typeface="Asap Condensed"/>
                <a:ea typeface="Asap Condensed"/>
                <a:cs typeface="Asap Condensed"/>
                <a:sym typeface="Asap Condensed"/>
              </a:rPr>
              <a:t>A good process creates good results</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pic>
        <p:nvPicPr>
          <p:cNvPr id="294" name="Google Shape;294;p55"/>
          <p:cNvPicPr preferRelativeResize="0"/>
          <p:nvPr/>
        </p:nvPicPr>
        <p:blipFill>
          <a:blip r:embed="rId3">
            <a:alphaModFix/>
          </a:blip>
          <a:stretch>
            <a:fillRect/>
          </a:stretch>
        </p:blipFill>
        <p:spPr>
          <a:xfrm>
            <a:off x="482398" y="4691725"/>
            <a:ext cx="385200" cy="3936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8" name="Shape 298"/>
        <p:cNvGrpSpPr/>
        <p:nvPr/>
      </p:nvGrpSpPr>
      <p:grpSpPr>
        <a:xfrm>
          <a:off x="0" y="0"/>
          <a:ext cx="0" cy="0"/>
          <a:chOff x="0" y="0"/>
          <a:chExt cx="0" cy="0"/>
        </a:xfrm>
      </p:grpSpPr>
      <p:sp>
        <p:nvSpPr>
          <p:cNvPr id="299" name="Google Shape;299;p56"/>
          <p:cNvSpPr txBox="1"/>
          <p:nvPr>
            <p:ph type="title"/>
          </p:nvPr>
        </p:nvSpPr>
        <p:spPr>
          <a:xfrm>
            <a:off x="329250" y="2374325"/>
            <a:ext cx="719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3000">
                <a:solidFill>
                  <a:srgbClr val="434343"/>
                </a:solidFill>
                <a:highlight>
                  <a:srgbClr val="F3F3F3"/>
                </a:highlight>
                <a:latin typeface="Asap Condensed"/>
                <a:ea typeface="Asap Condensed"/>
                <a:cs typeface="Asap Condensed"/>
                <a:sym typeface="Asap Condensed"/>
              </a:rPr>
              <a:t>Are you an old-school improvement wiz from</a:t>
            </a:r>
            <a:br>
              <a:rPr b="1" lang="en" sz="3000">
                <a:solidFill>
                  <a:srgbClr val="434343"/>
                </a:solidFill>
                <a:highlight>
                  <a:srgbClr val="F3F3F3"/>
                </a:highlight>
                <a:latin typeface="Asap Condensed"/>
                <a:ea typeface="Asap Condensed"/>
                <a:cs typeface="Asap Condensed"/>
                <a:sym typeface="Asap Condensed"/>
              </a:rPr>
            </a:br>
            <a:r>
              <a:rPr b="1" lang="en" sz="3000">
                <a:solidFill>
                  <a:srgbClr val="434343"/>
                </a:solidFill>
                <a:highlight>
                  <a:srgbClr val="F3F3F3"/>
                </a:highlight>
                <a:latin typeface="Asap Condensed"/>
                <a:ea typeface="Asap Condensed"/>
                <a:cs typeface="Asap Condensed"/>
                <a:sym typeface="Asap Condensed"/>
              </a:rPr>
              <a:t>Learning Sessions past?</a:t>
            </a:r>
            <a:endParaRPr b="1" sz="3000">
              <a:solidFill>
                <a:srgbClr val="434343"/>
              </a:solidFill>
              <a:highlight>
                <a:srgbClr val="F3F3F3"/>
              </a:highlight>
              <a:latin typeface="Asap Condensed"/>
              <a:ea typeface="Asap Condensed"/>
              <a:cs typeface="Asap Condensed"/>
              <a:sym typeface="Asap Condensed"/>
            </a:endParaRPr>
          </a:p>
          <a:p>
            <a:pPr indent="0" lvl="0" marL="0" rtl="0" algn="l">
              <a:spcBef>
                <a:spcPts val="0"/>
              </a:spcBef>
              <a:spcAft>
                <a:spcPts val="0"/>
              </a:spcAft>
              <a:buClr>
                <a:schemeClr val="dk2"/>
              </a:buClr>
              <a:buSzPts val="1100"/>
              <a:buFont typeface="Arial"/>
              <a:buNone/>
            </a:pPr>
            <a:r>
              <a:t/>
            </a:r>
            <a:endParaRPr b="1" sz="3000">
              <a:solidFill>
                <a:srgbClr val="434343"/>
              </a:solidFill>
              <a:highlight>
                <a:srgbClr val="F3F3F3"/>
              </a:highlight>
              <a:latin typeface="Asap Condensed"/>
              <a:ea typeface="Asap Condensed"/>
              <a:cs typeface="Asap Condensed"/>
              <a:sym typeface="Asap Condensed"/>
            </a:endParaRPr>
          </a:p>
          <a:p>
            <a:pPr indent="0" lvl="0" marL="0" rtl="0" algn="l">
              <a:spcBef>
                <a:spcPts val="0"/>
              </a:spcBef>
              <a:spcAft>
                <a:spcPts val="0"/>
              </a:spcAft>
              <a:buClr>
                <a:schemeClr val="dk2"/>
              </a:buClr>
              <a:buSzPts val="1100"/>
              <a:buFont typeface="Arial"/>
              <a:buNone/>
            </a:pPr>
            <a:r>
              <a:rPr b="1" lang="en" sz="3000">
                <a:solidFill>
                  <a:srgbClr val="434343"/>
                </a:solidFill>
                <a:highlight>
                  <a:srgbClr val="F3F3F3"/>
                </a:highlight>
                <a:latin typeface="Asap Condensed"/>
                <a:ea typeface="Asap Condensed"/>
                <a:cs typeface="Asap Condensed"/>
                <a:sym typeface="Asap Condensed"/>
              </a:rPr>
              <a:t>Or is Quality Improvement (QI) a thing you’ve heard about but not spent time digging into—</a:t>
            </a:r>
            <a:br>
              <a:rPr b="1" lang="en" sz="3000">
                <a:solidFill>
                  <a:srgbClr val="434343"/>
                </a:solidFill>
                <a:highlight>
                  <a:srgbClr val="F3F3F3"/>
                </a:highlight>
                <a:latin typeface="Asap Condensed"/>
                <a:ea typeface="Asap Condensed"/>
                <a:cs typeface="Asap Condensed"/>
                <a:sym typeface="Asap Condensed"/>
              </a:rPr>
            </a:br>
            <a:r>
              <a:rPr b="1" lang="en" sz="3000">
                <a:solidFill>
                  <a:srgbClr val="434343"/>
                </a:solidFill>
                <a:highlight>
                  <a:srgbClr val="F3F3F3"/>
                </a:highlight>
                <a:latin typeface="Asap Condensed"/>
                <a:ea typeface="Asap Condensed"/>
                <a:cs typeface="Asap Condensed"/>
                <a:sym typeface="Asap Condensed"/>
              </a:rPr>
              <a:t>like the return season of “Twin Peaks”?</a:t>
            </a:r>
            <a:endParaRPr b="1" sz="3000">
              <a:solidFill>
                <a:srgbClr val="434343"/>
              </a:solidFill>
              <a:highlight>
                <a:srgbClr val="F3F3F3"/>
              </a:highlight>
              <a:latin typeface="Asap Condensed"/>
              <a:ea typeface="Asap Condensed"/>
              <a:cs typeface="Asap Condensed"/>
              <a:sym typeface="Asap Condensed"/>
            </a:endParaRPr>
          </a:p>
        </p:txBody>
      </p:sp>
      <p:pic>
        <p:nvPicPr>
          <p:cNvPr id="300" name="Google Shape;300;p56"/>
          <p:cNvPicPr preferRelativeResize="0"/>
          <p:nvPr/>
        </p:nvPicPr>
        <p:blipFill rotWithShape="1">
          <a:blip r:embed="rId3">
            <a:alphaModFix/>
          </a:blip>
          <a:srcRect b="86184" l="0" r="0" t="0"/>
          <a:stretch/>
        </p:blipFill>
        <p:spPr>
          <a:xfrm>
            <a:off x="0" y="0"/>
            <a:ext cx="9144000" cy="7106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9E9E">
            <a:alpha val="0"/>
          </a:srgbClr>
        </a:solidFill>
      </p:bgPr>
    </p:bg>
    <p:spTree>
      <p:nvGrpSpPr>
        <p:cNvPr id="304" name="Shape 304"/>
        <p:cNvGrpSpPr/>
        <p:nvPr/>
      </p:nvGrpSpPr>
      <p:grpSpPr>
        <a:xfrm>
          <a:off x="0" y="0"/>
          <a:ext cx="0" cy="0"/>
          <a:chOff x="0" y="0"/>
          <a:chExt cx="0" cy="0"/>
        </a:xfrm>
      </p:grpSpPr>
      <p:grpSp>
        <p:nvGrpSpPr>
          <p:cNvPr id="305" name="Google Shape;305;p57"/>
          <p:cNvGrpSpPr/>
          <p:nvPr/>
        </p:nvGrpSpPr>
        <p:grpSpPr>
          <a:xfrm>
            <a:off x="331275" y="1535700"/>
            <a:ext cx="5183551" cy="2490000"/>
            <a:chOff x="549084" y="1652119"/>
            <a:chExt cx="5226408" cy="2490000"/>
          </a:xfrm>
        </p:grpSpPr>
        <p:sp>
          <p:nvSpPr>
            <p:cNvPr id="306" name="Google Shape;306;p57"/>
            <p:cNvSpPr txBox="1"/>
            <p:nvPr/>
          </p:nvSpPr>
          <p:spPr>
            <a:xfrm>
              <a:off x="549084" y="1652119"/>
              <a:ext cx="1452300" cy="2490000"/>
            </a:xfrm>
            <a:prstGeom prst="rect">
              <a:avLst/>
            </a:prstGeom>
            <a:solidFill>
              <a:srgbClr val="86AF1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aleway"/>
                  <a:ea typeface="Raleway"/>
                  <a:cs typeface="Raleway"/>
                  <a:sym typeface="Raleway"/>
                </a:rPr>
                <a:t>What are we trying to accomplish?</a:t>
              </a:r>
              <a:endParaRPr b="1">
                <a:solidFill>
                  <a:srgbClr val="FFFFFF"/>
                </a:solidFill>
                <a:latin typeface="Raleway"/>
                <a:ea typeface="Raleway"/>
                <a:cs typeface="Raleway"/>
                <a:sym typeface="Raleway"/>
              </a:endParaRPr>
            </a:p>
          </p:txBody>
        </p:sp>
        <p:sp>
          <p:nvSpPr>
            <p:cNvPr id="307" name="Google Shape;307;p57"/>
            <p:cNvSpPr txBox="1"/>
            <p:nvPr/>
          </p:nvSpPr>
          <p:spPr>
            <a:xfrm>
              <a:off x="2209172" y="2052394"/>
              <a:ext cx="1704600" cy="1781100"/>
            </a:xfrm>
            <a:prstGeom prst="rect">
              <a:avLst/>
            </a:prstGeom>
            <a:solidFill>
              <a:srgbClr val="02B5E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aleway"/>
                  <a:ea typeface="Raleway"/>
                  <a:cs typeface="Raleway"/>
                  <a:sym typeface="Raleway"/>
                </a:rPr>
                <a:t>How will we know a change is an improvement?</a:t>
              </a:r>
              <a:endParaRPr b="1">
                <a:solidFill>
                  <a:srgbClr val="FFFFFF"/>
                </a:solidFill>
                <a:latin typeface="Raleway"/>
                <a:ea typeface="Raleway"/>
                <a:cs typeface="Raleway"/>
                <a:sym typeface="Raleway"/>
              </a:endParaRPr>
            </a:p>
          </p:txBody>
        </p:sp>
        <p:sp>
          <p:nvSpPr>
            <p:cNvPr id="308" name="Google Shape;308;p57"/>
            <p:cNvSpPr txBox="1"/>
            <p:nvPr/>
          </p:nvSpPr>
          <p:spPr>
            <a:xfrm>
              <a:off x="4117092" y="2407569"/>
              <a:ext cx="1658400" cy="1076100"/>
            </a:xfrm>
            <a:prstGeom prst="rect">
              <a:avLst/>
            </a:prstGeom>
            <a:solidFill>
              <a:srgbClr val="F4652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aleway"/>
                  <a:ea typeface="Raleway"/>
                  <a:cs typeface="Raleway"/>
                  <a:sym typeface="Raleway"/>
                </a:rPr>
                <a:t>What change can we make that will result in improvement?</a:t>
              </a:r>
              <a:endParaRPr b="1">
                <a:solidFill>
                  <a:srgbClr val="FFFFFF"/>
                </a:solidFill>
                <a:latin typeface="Raleway"/>
                <a:ea typeface="Raleway"/>
                <a:cs typeface="Raleway"/>
                <a:sym typeface="Raleway"/>
              </a:endParaRPr>
            </a:p>
          </p:txBody>
        </p:sp>
      </p:grpSp>
      <p:grpSp>
        <p:nvGrpSpPr>
          <p:cNvPr id="309" name="Google Shape;309;p57"/>
          <p:cNvGrpSpPr/>
          <p:nvPr/>
        </p:nvGrpSpPr>
        <p:grpSpPr>
          <a:xfrm>
            <a:off x="6099154" y="1689196"/>
            <a:ext cx="2318021" cy="2280007"/>
            <a:chOff x="6403954" y="1726148"/>
            <a:chExt cx="2318021" cy="2280007"/>
          </a:xfrm>
        </p:grpSpPr>
        <p:grpSp>
          <p:nvGrpSpPr>
            <p:cNvPr id="310" name="Google Shape;310;p57"/>
            <p:cNvGrpSpPr/>
            <p:nvPr/>
          </p:nvGrpSpPr>
          <p:grpSpPr>
            <a:xfrm>
              <a:off x="6573978" y="1871299"/>
              <a:ext cx="1996619" cy="1996619"/>
              <a:chOff x="3213375" y="2707275"/>
              <a:chExt cx="2192400" cy="2192400"/>
            </a:xfrm>
          </p:grpSpPr>
          <p:sp>
            <p:nvSpPr>
              <p:cNvPr id="311" name="Google Shape;311;p57"/>
              <p:cNvSpPr/>
              <p:nvPr/>
            </p:nvSpPr>
            <p:spPr>
              <a:xfrm>
                <a:off x="3213375" y="2707275"/>
                <a:ext cx="2192400" cy="2192400"/>
              </a:xfrm>
              <a:prstGeom prst="ellipse">
                <a:avLst/>
              </a:prstGeom>
              <a:noFill/>
              <a:ln cap="flat" cmpd="sng" w="38100">
                <a:solidFill>
                  <a:srgbClr val="0494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494CB"/>
                  </a:solidFill>
                </a:endParaRPr>
              </a:p>
            </p:txBody>
          </p:sp>
          <p:cxnSp>
            <p:nvCxnSpPr>
              <p:cNvPr id="312" name="Google Shape;312;p57"/>
              <p:cNvCxnSpPr>
                <a:stCxn id="311" idx="0"/>
                <a:endCxn id="311" idx="4"/>
              </p:cNvCxnSpPr>
              <p:nvPr/>
            </p:nvCxnSpPr>
            <p:spPr>
              <a:xfrm>
                <a:off x="4309575" y="2707275"/>
                <a:ext cx="0" cy="2192400"/>
              </a:xfrm>
              <a:prstGeom prst="straightConnector1">
                <a:avLst/>
              </a:prstGeom>
              <a:noFill/>
              <a:ln cap="flat" cmpd="sng" w="38100">
                <a:solidFill>
                  <a:srgbClr val="0494CB"/>
                </a:solidFill>
                <a:prstDash val="solid"/>
                <a:round/>
                <a:headEnd len="med" w="med" type="none"/>
                <a:tailEnd len="med" w="med" type="none"/>
              </a:ln>
            </p:spPr>
          </p:cxnSp>
          <p:cxnSp>
            <p:nvCxnSpPr>
              <p:cNvPr id="313" name="Google Shape;313;p57"/>
              <p:cNvCxnSpPr>
                <a:stCxn id="311" idx="2"/>
                <a:endCxn id="311" idx="6"/>
              </p:cNvCxnSpPr>
              <p:nvPr/>
            </p:nvCxnSpPr>
            <p:spPr>
              <a:xfrm>
                <a:off x="3213375" y="3803475"/>
                <a:ext cx="2192400" cy="0"/>
              </a:xfrm>
              <a:prstGeom prst="straightConnector1">
                <a:avLst/>
              </a:prstGeom>
              <a:noFill/>
              <a:ln cap="flat" cmpd="sng" w="38100">
                <a:solidFill>
                  <a:srgbClr val="0494CB"/>
                </a:solidFill>
                <a:prstDash val="solid"/>
                <a:round/>
                <a:headEnd len="med" w="med" type="none"/>
                <a:tailEnd len="med" w="med" type="none"/>
              </a:ln>
            </p:spPr>
          </p:cxnSp>
          <p:sp>
            <p:nvSpPr>
              <p:cNvPr id="314" name="Google Shape;314;p57"/>
              <p:cNvSpPr txBox="1"/>
              <p:nvPr/>
            </p:nvSpPr>
            <p:spPr>
              <a:xfrm>
                <a:off x="3393125" y="3115250"/>
                <a:ext cx="865200" cy="32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494CB"/>
                    </a:solidFill>
                    <a:latin typeface="Raleway"/>
                    <a:ea typeface="Raleway"/>
                    <a:cs typeface="Raleway"/>
                    <a:sym typeface="Raleway"/>
                  </a:rPr>
                  <a:t>PLAN</a:t>
                </a:r>
                <a:endParaRPr b="1">
                  <a:solidFill>
                    <a:srgbClr val="0494CB"/>
                  </a:solidFill>
                  <a:latin typeface="Raleway"/>
                  <a:ea typeface="Raleway"/>
                  <a:cs typeface="Raleway"/>
                  <a:sym typeface="Raleway"/>
                </a:endParaRPr>
              </a:p>
            </p:txBody>
          </p:sp>
          <p:sp>
            <p:nvSpPr>
              <p:cNvPr id="315" name="Google Shape;315;p57"/>
              <p:cNvSpPr txBox="1"/>
              <p:nvPr/>
            </p:nvSpPr>
            <p:spPr>
              <a:xfrm>
                <a:off x="4360825" y="3110150"/>
                <a:ext cx="865200" cy="32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494CB"/>
                    </a:solidFill>
                    <a:latin typeface="Raleway"/>
                    <a:ea typeface="Raleway"/>
                    <a:cs typeface="Raleway"/>
                    <a:sym typeface="Raleway"/>
                  </a:rPr>
                  <a:t>DO</a:t>
                </a:r>
                <a:endParaRPr b="1">
                  <a:solidFill>
                    <a:srgbClr val="0494CB"/>
                  </a:solidFill>
                  <a:latin typeface="Raleway"/>
                  <a:ea typeface="Raleway"/>
                  <a:cs typeface="Raleway"/>
                  <a:sym typeface="Raleway"/>
                </a:endParaRPr>
              </a:p>
            </p:txBody>
          </p:sp>
          <p:sp>
            <p:nvSpPr>
              <p:cNvPr id="316" name="Google Shape;316;p57"/>
              <p:cNvSpPr txBox="1"/>
              <p:nvPr/>
            </p:nvSpPr>
            <p:spPr>
              <a:xfrm>
                <a:off x="4360825" y="4024550"/>
                <a:ext cx="865200" cy="32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494CB"/>
                    </a:solidFill>
                    <a:latin typeface="Raleway"/>
                    <a:ea typeface="Raleway"/>
                    <a:cs typeface="Raleway"/>
                    <a:sym typeface="Raleway"/>
                  </a:rPr>
                  <a:t>STUDY</a:t>
                </a:r>
                <a:endParaRPr b="1">
                  <a:solidFill>
                    <a:srgbClr val="0494CB"/>
                  </a:solidFill>
                  <a:latin typeface="Raleway"/>
                  <a:ea typeface="Raleway"/>
                  <a:cs typeface="Raleway"/>
                  <a:sym typeface="Raleway"/>
                </a:endParaRPr>
              </a:p>
            </p:txBody>
          </p:sp>
          <p:sp>
            <p:nvSpPr>
              <p:cNvPr id="317" name="Google Shape;317;p57"/>
              <p:cNvSpPr txBox="1"/>
              <p:nvPr/>
            </p:nvSpPr>
            <p:spPr>
              <a:xfrm>
                <a:off x="3449450" y="4024550"/>
                <a:ext cx="639900" cy="32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494CB"/>
                    </a:solidFill>
                    <a:latin typeface="Raleway"/>
                    <a:ea typeface="Raleway"/>
                    <a:cs typeface="Raleway"/>
                    <a:sym typeface="Raleway"/>
                  </a:rPr>
                  <a:t>ACT</a:t>
                </a:r>
                <a:endParaRPr b="1">
                  <a:solidFill>
                    <a:srgbClr val="0494CB"/>
                  </a:solidFill>
                  <a:latin typeface="Raleway"/>
                  <a:ea typeface="Raleway"/>
                  <a:cs typeface="Raleway"/>
                  <a:sym typeface="Raleway"/>
                </a:endParaRPr>
              </a:p>
            </p:txBody>
          </p:sp>
        </p:grpSp>
        <p:sp>
          <p:nvSpPr>
            <p:cNvPr id="318" name="Google Shape;318;p57"/>
            <p:cNvSpPr/>
            <p:nvPr/>
          </p:nvSpPr>
          <p:spPr>
            <a:xfrm rot="-1438380">
              <a:off x="7508445" y="1752284"/>
              <a:ext cx="166131" cy="177828"/>
            </a:xfrm>
            <a:prstGeom prst="triangle">
              <a:avLst>
                <a:gd fmla="val 50000" name="adj"/>
              </a:avLst>
            </a:prstGeom>
            <a:solidFill>
              <a:srgbClr val="0494CB"/>
            </a:solidFill>
            <a:ln cap="flat" cmpd="sng" w="9525">
              <a:solidFill>
                <a:srgbClr val="0494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57"/>
            <p:cNvSpPr/>
            <p:nvPr/>
          </p:nvSpPr>
          <p:spPr>
            <a:xfrm rot="3692287">
              <a:off x="8520982" y="2781602"/>
              <a:ext cx="166186" cy="177848"/>
            </a:xfrm>
            <a:prstGeom prst="triangle">
              <a:avLst>
                <a:gd fmla="val 50000" name="adj"/>
              </a:avLst>
            </a:prstGeom>
            <a:solidFill>
              <a:srgbClr val="0494CB"/>
            </a:solidFill>
            <a:ln cap="flat" cmpd="sng" w="9525">
              <a:solidFill>
                <a:srgbClr val="0494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57"/>
            <p:cNvSpPr/>
            <p:nvPr/>
          </p:nvSpPr>
          <p:spPr>
            <a:xfrm rot="8992210">
              <a:off x="7456927" y="3798664"/>
              <a:ext cx="166148" cy="177681"/>
            </a:xfrm>
            <a:prstGeom prst="triangle">
              <a:avLst>
                <a:gd fmla="val 50000" name="adj"/>
              </a:avLst>
            </a:prstGeom>
            <a:solidFill>
              <a:srgbClr val="0494CB"/>
            </a:solidFill>
            <a:ln cap="flat" cmpd="sng" w="9525">
              <a:solidFill>
                <a:srgbClr val="0494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57"/>
            <p:cNvSpPr/>
            <p:nvPr/>
          </p:nvSpPr>
          <p:spPr>
            <a:xfrm rot="-6852249">
              <a:off x="6436103" y="2756416"/>
              <a:ext cx="166102" cy="177798"/>
            </a:xfrm>
            <a:prstGeom prst="triangle">
              <a:avLst>
                <a:gd fmla="val 50000" name="adj"/>
              </a:avLst>
            </a:prstGeom>
            <a:solidFill>
              <a:srgbClr val="0494CB"/>
            </a:solidFill>
            <a:ln cap="flat" cmpd="sng" w="9525">
              <a:solidFill>
                <a:srgbClr val="0494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 name="Google Shape;322;p57"/>
          <p:cNvGrpSpPr/>
          <p:nvPr/>
        </p:nvGrpSpPr>
        <p:grpSpPr>
          <a:xfrm>
            <a:off x="5363949" y="1584575"/>
            <a:ext cx="965833" cy="2490142"/>
            <a:chOff x="6596721" y="-368677"/>
            <a:chExt cx="858900" cy="2936488"/>
          </a:xfrm>
        </p:grpSpPr>
        <p:sp>
          <p:nvSpPr>
            <p:cNvPr id="323" name="Google Shape;323;p57"/>
            <p:cNvSpPr/>
            <p:nvPr/>
          </p:nvSpPr>
          <p:spPr>
            <a:xfrm rot="1409783">
              <a:off x="6711633" y="-267858"/>
              <a:ext cx="629058" cy="590063"/>
            </a:xfrm>
            <a:prstGeom prst="bentArrow">
              <a:avLst>
                <a:gd fmla="val 19096" name="adj1"/>
                <a:gd fmla="val 24213" name="adj2"/>
                <a:gd fmla="val 47246" name="adj3"/>
                <a:gd fmla="val 51533" name="adj4"/>
              </a:avLst>
            </a:prstGeom>
            <a:solidFill>
              <a:srgbClr val="0494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494CB"/>
                </a:solidFill>
              </a:endParaRPr>
            </a:p>
          </p:txBody>
        </p:sp>
        <p:sp>
          <p:nvSpPr>
            <p:cNvPr id="324" name="Google Shape;324;p57"/>
            <p:cNvSpPr/>
            <p:nvPr/>
          </p:nvSpPr>
          <p:spPr>
            <a:xfrm rot="-7873777">
              <a:off x="6711641" y="1841912"/>
              <a:ext cx="629060" cy="590199"/>
            </a:xfrm>
            <a:prstGeom prst="bentArrow">
              <a:avLst>
                <a:gd fmla="val 19096" name="adj1"/>
                <a:gd fmla="val 24213" name="adj2"/>
                <a:gd fmla="val 35920" name="adj3"/>
                <a:gd fmla="val 53475" name="adj4"/>
              </a:avLst>
            </a:prstGeom>
            <a:solidFill>
              <a:srgbClr val="0494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494CB"/>
                </a:solidFill>
              </a:endParaRPr>
            </a:p>
          </p:txBody>
        </p:sp>
      </p:grpSp>
      <p:sp>
        <p:nvSpPr>
          <p:cNvPr id="325" name="Google Shape;325;p57"/>
          <p:cNvSpPr txBox="1"/>
          <p:nvPr/>
        </p:nvSpPr>
        <p:spPr>
          <a:xfrm>
            <a:off x="978200" y="4468875"/>
            <a:ext cx="7105200" cy="59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22222"/>
                </a:solidFill>
                <a:highlight>
                  <a:srgbClr val="FFFFFF"/>
                </a:highlight>
                <a:latin typeface="Raleway"/>
                <a:ea typeface="Raleway"/>
                <a:cs typeface="Raleway"/>
                <a:sym typeface="Raleway"/>
              </a:rPr>
              <a:t>The Model for Improvement was developed by </a:t>
            </a:r>
            <a:r>
              <a:rPr b="1" lang="en" sz="1100">
                <a:solidFill>
                  <a:srgbClr val="222222"/>
                </a:solidFill>
                <a:highlight>
                  <a:srgbClr val="FFFFFF"/>
                </a:highlight>
                <a:latin typeface="Raleway"/>
                <a:ea typeface="Raleway"/>
                <a:cs typeface="Raleway"/>
                <a:sym typeface="Raleway"/>
              </a:rPr>
              <a:t>Associates in Process Improvement</a:t>
            </a:r>
            <a:r>
              <a:rPr lang="en" sz="1100">
                <a:solidFill>
                  <a:srgbClr val="222222"/>
                </a:solidFill>
                <a:highlight>
                  <a:srgbClr val="FFFFFF"/>
                </a:highlight>
                <a:latin typeface="Raleway"/>
                <a:ea typeface="Raleway"/>
                <a:cs typeface="Raleway"/>
                <a:sym typeface="Raleway"/>
              </a:rPr>
              <a:t> </a:t>
            </a:r>
            <a:endParaRPr sz="1100">
              <a:solidFill>
                <a:srgbClr val="222222"/>
              </a:solidFill>
              <a:highlight>
                <a:srgbClr val="FFFFFF"/>
              </a:highlight>
              <a:latin typeface="Raleway"/>
              <a:ea typeface="Raleway"/>
              <a:cs typeface="Raleway"/>
              <a:sym typeface="Raleway"/>
            </a:endParaRPr>
          </a:p>
          <a:p>
            <a:pPr indent="0" lvl="0" marL="0" rtl="0" algn="ctr">
              <a:spcBef>
                <a:spcPts val="0"/>
              </a:spcBef>
              <a:spcAft>
                <a:spcPts val="0"/>
              </a:spcAft>
              <a:buNone/>
            </a:pPr>
            <a:r>
              <a:rPr lang="en" sz="1100">
                <a:solidFill>
                  <a:srgbClr val="222222"/>
                </a:solidFill>
                <a:highlight>
                  <a:srgbClr val="FFFFFF"/>
                </a:highlight>
                <a:latin typeface="Raleway"/>
                <a:ea typeface="Raleway"/>
                <a:cs typeface="Raleway"/>
                <a:sym typeface="Raleway"/>
              </a:rPr>
              <a:t>and taught to us by the </a:t>
            </a:r>
            <a:r>
              <a:rPr b="1" lang="en" sz="1100">
                <a:solidFill>
                  <a:srgbClr val="222222"/>
                </a:solidFill>
                <a:highlight>
                  <a:srgbClr val="FFFFFF"/>
                </a:highlight>
                <a:latin typeface="Raleway"/>
                <a:ea typeface="Raleway"/>
                <a:cs typeface="Raleway"/>
                <a:sym typeface="Raleway"/>
              </a:rPr>
              <a:t>Institute for Healthcare Improvement</a:t>
            </a:r>
            <a:endParaRPr sz="1100">
              <a:latin typeface="Raleway"/>
              <a:ea typeface="Raleway"/>
              <a:cs typeface="Raleway"/>
              <a:sym typeface="Raleway"/>
            </a:endParaRPr>
          </a:p>
        </p:txBody>
      </p:sp>
      <p:pic>
        <p:nvPicPr>
          <p:cNvPr id="326" name="Google Shape;326;p57"/>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327" name="Google Shape;327;p57"/>
          <p:cNvSpPr txBox="1"/>
          <p:nvPr>
            <p:ph type="title"/>
          </p:nvPr>
        </p:nvSpPr>
        <p:spPr>
          <a:xfrm>
            <a:off x="193175" y="122925"/>
            <a:ext cx="8485500" cy="89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a:t>
            </a:r>
            <a:r>
              <a:rPr b="1" lang="en" sz="4000">
                <a:highlight>
                  <a:srgbClr val="12B5EA"/>
                </a:highlight>
                <a:latin typeface="Asap Condensed"/>
                <a:ea typeface="Asap Condensed"/>
                <a:cs typeface="Asap Condensed"/>
                <a:sym typeface="Asap Condensed"/>
              </a:rPr>
              <a:t>Model for Improvement</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1" name="Shape 331"/>
        <p:cNvGrpSpPr/>
        <p:nvPr/>
      </p:nvGrpSpPr>
      <p:grpSpPr>
        <a:xfrm>
          <a:off x="0" y="0"/>
          <a:ext cx="0" cy="0"/>
          <a:chOff x="0" y="0"/>
          <a:chExt cx="0" cy="0"/>
        </a:xfrm>
      </p:grpSpPr>
      <p:pic>
        <p:nvPicPr>
          <p:cNvPr id="332" name="Google Shape;332;p58"/>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333" name="Google Shape;333;p58"/>
          <p:cNvSpPr txBox="1"/>
          <p:nvPr>
            <p:ph type="title"/>
          </p:nvPr>
        </p:nvSpPr>
        <p:spPr>
          <a:xfrm>
            <a:off x="193175" y="1229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A change idea is the blueprint</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334" name="Google Shape;334;p58"/>
          <p:cNvSpPr txBox="1"/>
          <p:nvPr/>
        </p:nvSpPr>
        <p:spPr>
          <a:xfrm>
            <a:off x="417050" y="1100075"/>
            <a:ext cx="80664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chemeClr val="lt2"/>
                </a:solidFill>
                <a:latin typeface="Asap Condensed"/>
                <a:ea typeface="Asap Condensed"/>
                <a:cs typeface="Asap Condensed"/>
                <a:sym typeface="Asap Condensed"/>
              </a:rPr>
              <a:t>Change Idea: </a:t>
            </a:r>
            <a:r>
              <a:rPr lang="en" sz="1800">
                <a:solidFill>
                  <a:schemeClr val="lt2"/>
                </a:solidFill>
                <a:latin typeface="Asap Condensed Medium"/>
                <a:ea typeface="Asap Condensed Medium"/>
                <a:cs typeface="Asap Condensed Medium"/>
                <a:sym typeface="Asap Condensed Medium"/>
              </a:rPr>
              <a:t>A concrete change to an existing process</a:t>
            </a:r>
            <a:endParaRPr sz="1800">
              <a:solidFill>
                <a:schemeClr val="lt2"/>
              </a:solidFill>
              <a:latin typeface="Asap Condensed Medium"/>
              <a:ea typeface="Asap Condensed Medium"/>
              <a:cs typeface="Asap Condensed Medium"/>
              <a:sym typeface="Asap Condensed Medium"/>
            </a:endParaRPr>
          </a:p>
          <a:p>
            <a:pPr indent="-323850" lvl="0" marL="457200" rtl="0" algn="l">
              <a:lnSpc>
                <a:spcPct val="115000"/>
              </a:lnSpc>
              <a:spcBef>
                <a:spcPts val="1000"/>
              </a:spcBef>
              <a:spcAft>
                <a:spcPts val="0"/>
              </a:spcAft>
              <a:buClr>
                <a:srgbClr val="676767"/>
              </a:buClr>
              <a:buSzPts val="1500"/>
              <a:buFont typeface="Raleway Thin"/>
              <a:buChar char="●"/>
            </a:pPr>
            <a:r>
              <a:rPr lang="en" sz="1500">
                <a:solidFill>
                  <a:srgbClr val="676767"/>
                </a:solidFill>
                <a:latin typeface="Raleway Thin"/>
                <a:ea typeface="Raleway Thin"/>
                <a:cs typeface="Raleway Thin"/>
                <a:sym typeface="Raleway Thin"/>
              </a:rPr>
              <a:t>Ideal for existing processes or infrastructure (as opposed to processes that you are developing for the first time)</a:t>
            </a:r>
            <a:endParaRPr sz="1500">
              <a:solidFill>
                <a:srgbClr val="676767"/>
              </a:solidFill>
              <a:latin typeface="Raleway Thin"/>
              <a:ea typeface="Raleway Thin"/>
              <a:cs typeface="Raleway Thin"/>
              <a:sym typeface="Raleway Thin"/>
            </a:endParaRPr>
          </a:p>
          <a:p>
            <a:pPr indent="-323850" lvl="0" marL="457200" rtl="0" algn="l">
              <a:lnSpc>
                <a:spcPct val="115000"/>
              </a:lnSpc>
              <a:spcBef>
                <a:spcPts val="1000"/>
              </a:spcBef>
              <a:spcAft>
                <a:spcPts val="0"/>
              </a:spcAft>
              <a:buClr>
                <a:srgbClr val="676767"/>
              </a:buClr>
              <a:buSzPts val="1500"/>
              <a:buFont typeface="Raleway Thin"/>
              <a:buChar char="●"/>
            </a:pPr>
            <a:r>
              <a:rPr lang="en" sz="1500">
                <a:solidFill>
                  <a:srgbClr val="676767"/>
                </a:solidFill>
                <a:latin typeface="Raleway Thin"/>
                <a:ea typeface="Raleway Thin"/>
                <a:cs typeface="Raleway Thin"/>
                <a:sym typeface="Raleway Thin"/>
              </a:rPr>
              <a:t>Process mapping helps you spot the opportunity for a change</a:t>
            </a:r>
            <a:endParaRPr sz="1500">
              <a:solidFill>
                <a:srgbClr val="676767"/>
              </a:solidFill>
              <a:latin typeface="Raleway Thin"/>
              <a:ea typeface="Raleway Thin"/>
              <a:cs typeface="Raleway Thin"/>
              <a:sym typeface="Raleway Thin"/>
            </a:endParaRPr>
          </a:p>
          <a:p>
            <a:pPr indent="-323850" lvl="0" marL="457200" rtl="0" algn="l">
              <a:lnSpc>
                <a:spcPct val="115000"/>
              </a:lnSpc>
              <a:spcBef>
                <a:spcPts val="1000"/>
              </a:spcBef>
              <a:spcAft>
                <a:spcPts val="1000"/>
              </a:spcAft>
              <a:buClr>
                <a:srgbClr val="676767"/>
              </a:buClr>
              <a:buSzPts val="1500"/>
              <a:buFont typeface="Raleway Thin"/>
              <a:buChar char="●"/>
            </a:pPr>
            <a:r>
              <a:rPr lang="en" sz="1500">
                <a:solidFill>
                  <a:srgbClr val="676767"/>
                </a:solidFill>
                <a:latin typeface="Raleway Thin"/>
                <a:ea typeface="Raleway Thin"/>
                <a:cs typeface="Raleway Thin"/>
                <a:sym typeface="Raleway Thin"/>
              </a:rPr>
              <a:t>Some changes take lead time to develop; get clear about the amount of effort that will be required</a:t>
            </a:r>
            <a:endParaRPr sz="1300">
              <a:solidFill>
                <a:srgbClr val="676767"/>
              </a:solidFill>
              <a:latin typeface="Asap Condensed"/>
              <a:ea typeface="Asap Condensed"/>
              <a:cs typeface="Asap Condensed"/>
              <a:sym typeface="Asap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8" name="Shape 338"/>
        <p:cNvGrpSpPr/>
        <p:nvPr/>
      </p:nvGrpSpPr>
      <p:grpSpPr>
        <a:xfrm>
          <a:off x="0" y="0"/>
          <a:ext cx="0" cy="0"/>
          <a:chOff x="0" y="0"/>
          <a:chExt cx="0" cy="0"/>
        </a:xfrm>
      </p:grpSpPr>
      <p:pic>
        <p:nvPicPr>
          <p:cNvPr id="339" name="Google Shape;339;p59"/>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340" name="Google Shape;340;p59"/>
          <p:cNvSpPr txBox="1"/>
          <p:nvPr>
            <p:ph type="title"/>
          </p:nvPr>
        </p:nvSpPr>
        <p:spPr>
          <a:xfrm>
            <a:off x="193175" y="1229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A test of change how you implement</a:t>
            </a:r>
            <a:r>
              <a:rPr b="1" lang="en" sz="4000">
                <a:solidFill>
                  <a:srgbClr val="12B5EA"/>
                </a:solidFill>
                <a:highlight>
                  <a:srgbClr val="12B5EA"/>
                </a:highlight>
                <a:latin typeface="Asap Condensed"/>
                <a:ea typeface="Asap Condensed"/>
                <a:cs typeface="Asap Condensed"/>
                <a:sym typeface="Asap Condensed"/>
              </a:rPr>
              <a:t>.</a:t>
            </a:r>
            <a:r>
              <a:rPr b="1" lang="en" sz="4000">
                <a:solidFill>
                  <a:srgbClr val="FFFFFF"/>
                </a:solidFill>
                <a:highlight>
                  <a:srgbClr val="12B5EA"/>
                </a:highlight>
                <a:latin typeface="Asap Condensed"/>
                <a:ea typeface="Asap Condensed"/>
                <a:cs typeface="Asap Condensed"/>
                <a:sym typeface="Asap Condensed"/>
              </a:rPr>
              <a:t>   </a:t>
            </a:r>
            <a:endParaRPr b="1" sz="4000">
              <a:solidFill>
                <a:srgbClr val="12B5EA"/>
              </a:solidFill>
              <a:highlight>
                <a:srgbClr val="12B5EA"/>
              </a:highlight>
              <a:latin typeface="Asap Condensed"/>
              <a:ea typeface="Asap Condensed"/>
              <a:cs typeface="Asap Condensed"/>
              <a:sym typeface="Asap Condensed"/>
            </a:endParaRPr>
          </a:p>
        </p:txBody>
      </p:sp>
      <p:sp>
        <p:nvSpPr>
          <p:cNvPr id="341" name="Google Shape;341;p59"/>
          <p:cNvSpPr txBox="1"/>
          <p:nvPr/>
        </p:nvSpPr>
        <p:spPr>
          <a:xfrm>
            <a:off x="417050" y="1100075"/>
            <a:ext cx="80664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chemeClr val="lt2"/>
                </a:solidFill>
                <a:latin typeface="Asap Condensed"/>
                <a:ea typeface="Asap Condensed"/>
                <a:cs typeface="Asap Condensed"/>
                <a:sym typeface="Asap Condensed"/>
              </a:rPr>
              <a:t>Test of Change: </a:t>
            </a:r>
            <a:r>
              <a:rPr lang="en" sz="1800">
                <a:solidFill>
                  <a:schemeClr val="lt2"/>
                </a:solidFill>
                <a:latin typeface="Asap Condensed Medium"/>
                <a:ea typeface="Asap Condensed Medium"/>
                <a:cs typeface="Asap Condensed Medium"/>
                <a:sym typeface="Asap Condensed Medium"/>
              </a:rPr>
              <a:t>Trying a change idea in a real-world scenario</a:t>
            </a:r>
            <a:endParaRPr sz="1800">
              <a:solidFill>
                <a:schemeClr val="lt2"/>
              </a:solidFill>
              <a:latin typeface="Asap Condensed Medium"/>
              <a:ea typeface="Asap Condensed Medium"/>
              <a:cs typeface="Asap Condensed Medium"/>
              <a:sym typeface="Asap Condensed Medium"/>
            </a:endParaRPr>
          </a:p>
          <a:p>
            <a:pPr indent="-323850" lvl="0" marL="457200" rtl="0" algn="l">
              <a:lnSpc>
                <a:spcPct val="115000"/>
              </a:lnSpc>
              <a:spcBef>
                <a:spcPts val="1000"/>
              </a:spcBef>
              <a:spcAft>
                <a:spcPts val="0"/>
              </a:spcAft>
              <a:buClr>
                <a:srgbClr val="676767"/>
              </a:buClr>
              <a:buSzPts val="1500"/>
              <a:buFont typeface="Raleway Thin"/>
              <a:buChar char="●"/>
            </a:pPr>
            <a:r>
              <a:rPr lang="en" sz="1500">
                <a:solidFill>
                  <a:srgbClr val="676767"/>
                </a:solidFill>
                <a:latin typeface="Raleway Thin"/>
                <a:ea typeface="Raleway Thin"/>
                <a:cs typeface="Raleway Thin"/>
                <a:sym typeface="Raleway Thin"/>
              </a:rPr>
              <a:t>Use the PDSA cycle (or PDSA worksheet) to implement your test of change</a:t>
            </a:r>
            <a:endParaRPr sz="1500">
              <a:solidFill>
                <a:srgbClr val="676767"/>
              </a:solidFill>
              <a:latin typeface="Raleway Thin"/>
              <a:ea typeface="Raleway Thin"/>
              <a:cs typeface="Raleway Thin"/>
              <a:sym typeface="Raleway Thin"/>
            </a:endParaRPr>
          </a:p>
          <a:p>
            <a:pPr indent="-323850" lvl="0" marL="457200" rtl="0" algn="l">
              <a:lnSpc>
                <a:spcPct val="115000"/>
              </a:lnSpc>
              <a:spcBef>
                <a:spcPts val="1000"/>
              </a:spcBef>
              <a:spcAft>
                <a:spcPts val="0"/>
              </a:spcAft>
              <a:buClr>
                <a:srgbClr val="676767"/>
              </a:buClr>
              <a:buSzPts val="1500"/>
              <a:buFont typeface="Raleway Thin"/>
              <a:buChar char="●"/>
            </a:pPr>
            <a:r>
              <a:rPr lang="en" sz="1500">
                <a:solidFill>
                  <a:srgbClr val="676767"/>
                </a:solidFill>
                <a:latin typeface="Raleway Thin"/>
                <a:ea typeface="Raleway Thin"/>
                <a:cs typeface="Raleway Thin"/>
                <a:sym typeface="Raleway Thin"/>
              </a:rPr>
              <a:t>Start small—small enough that you could test it by Tuesday!</a:t>
            </a:r>
            <a:endParaRPr sz="1500">
              <a:solidFill>
                <a:srgbClr val="676767"/>
              </a:solidFill>
              <a:latin typeface="Raleway Thin"/>
              <a:ea typeface="Raleway Thin"/>
              <a:cs typeface="Raleway Thin"/>
              <a:sym typeface="Raleway Thin"/>
            </a:endParaRPr>
          </a:p>
          <a:p>
            <a:pPr indent="-323850" lvl="0" marL="457200" rtl="0" algn="l">
              <a:lnSpc>
                <a:spcPct val="115000"/>
              </a:lnSpc>
              <a:spcBef>
                <a:spcPts val="1000"/>
              </a:spcBef>
              <a:spcAft>
                <a:spcPts val="0"/>
              </a:spcAft>
              <a:buClr>
                <a:srgbClr val="676767"/>
              </a:buClr>
              <a:buSzPts val="1500"/>
              <a:buFont typeface="Raleway Thin"/>
              <a:buChar char="●"/>
            </a:pPr>
            <a:r>
              <a:rPr lang="en" sz="1500">
                <a:solidFill>
                  <a:srgbClr val="676767"/>
                </a:solidFill>
                <a:latin typeface="Raleway Thin"/>
                <a:ea typeface="Raleway Thin"/>
                <a:cs typeface="Raleway Thin"/>
                <a:sym typeface="Raleway Thin"/>
              </a:rPr>
              <a:t>The goal of any test should be </a:t>
            </a:r>
            <a:r>
              <a:rPr i="1" lang="en" sz="1500">
                <a:solidFill>
                  <a:srgbClr val="676767"/>
                </a:solidFill>
                <a:latin typeface="Raleway Thin"/>
                <a:ea typeface="Raleway Thin"/>
                <a:cs typeface="Raleway Thin"/>
                <a:sym typeface="Raleway Thin"/>
              </a:rPr>
              <a:t>to learn; </a:t>
            </a:r>
            <a:r>
              <a:rPr lang="en" sz="1500">
                <a:solidFill>
                  <a:srgbClr val="676767"/>
                </a:solidFill>
                <a:latin typeface="Raleway Thin"/>
                <a:ea typeface="Raleway Thin"/>
                <a:cs typeface="Raleway Thin"/>
                <a:sym typeface="Raleway Thin"/>
              </a:rPr>
              <a:t>d</a:t>
            </a:r>
            <a:r>
              <a:rPr lang="en" sz="1500">
                <a:solidFill>
                  <a:srgbClr val="676767"/>
                </a:solidFill>
                <a:latin typeface="Raleway Thin"/>
                <a:ea typeface="Raleway Thin"/>
                <a:cs typeface="Raleway Thin"/>
                <a:sym typeface="Raleway Thin"/>
              </a:rPr>
              <a:t>on’t expect perfection on the first go</a:t>
            </a:r>
            <a:endParaRPr sz="1500">
              <a:solidFill>
                <a:srgbClr val="676767"/>
              </a:solidFill>
              <a:latin typeface="Raleway Thin"/>
              <a:ea typeface="Raleway Thin"/>
              <a:cs typeface="Raleway Thin"/>
              <a:sym typeface="Raleway Thin"/>
            </a:endParaRPr>
          </a:p>
          <a:p>
            <a:pPr indent="-323850" lvl="0" marL="457200" rtl="0" algn="l">
              <a:lnSpc>
                <a:spcPct val="115000"/>
              </a:lnSpc>
              <a:spcBef>
                <a:spcPts val="1000"/>
              </a:spcBef>
              <a:spcAft>
                <a:spcPts val="1000"/>
              </a:spcAft>
              <a:buClr>
                <a:srgbClr val="676767"/>
              </a:buClr>
              <a:buSzPts val="1500"/>
              <a:buFont typeface="Raleway Thin"/>
              <a:buChar char="●"/>
            </a:pPr>
            <a:r>
              <a:rPr lang="en" sz="1500">
                <a:solidFill>
                  <a:srgbClr val="676767"/>
                </a:solidFill>
                <a:latin typeface="Raleway Thin"/>
                <a:ea typeface="Raleway Thin"/>
                <a:cs typeface="Raleway Thin"/>
                <a:sym typeface="Raleway Thin"/>
              </a:rPr>
              <a:t>Learning from tests should drive the next action you take as a team</a:t>
            </a:r>
            <a:endParaRPr sz="1500">
              <a:solidFill>
                <a:srgbClr val="676767"/>
              </a:solidFill>
              <a:latin typeface="Raleway Thin"/>
              <a:ea typeface="Raleway Thin"/>
              <a:cs typeface="Raleway Thin"/>
              <a:sym typeface="Raleway Thi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5" name="Shape 345"/>
        <p:cNvGrpSpPr/>
        <p:nvPr/>
      </p:nvGrpSpPr>
      <p:grpSpPr>
        <a:xfrm>
          <a:off x="0" y="0"/>
          <a:ext cx="0" cy="0"/>
          <a:chOff x="0" y="0"/>
          <a:chExt cx="0" cy="0"/>
        </a:xfrm>
      </p:grpSpPr>
      <p:pic>
        <p:nvPicPr>
          <p:cNvPr id="346" name="Google Shape;346;p60"/>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347" name="Google Shape;347;p60"/>
          <p:cNvSpPr txBox="1"/>
          <p:nvPr>
            <p:ph type="title"/>
          </p:nvPr>
        </p:nvSpPr>
        <p:spPr>
          <a:xfrm>
            <a:off x="193175" y="1229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The</a:t>
            </a:r>
            <a:r>
              <a:rPr b="1" lang="en" sz="4000">
                <a:solidFill>
                  <a:srgbClr val="FFFFFF"/>
                </a:solidFill>
                <a:highlight>
                  <a:srgbClr val="12B5EA"/>
                </a:highlight>
                <a:latin typeface="Asap Condensed"/>
                <a:ea typeface="Asap Condensed"/>
                <a:cs typeface="Asap Condensed"/>
                <a:sym typeface="Asap Condensed"/>
              </a:rPr>
              <a:t> PDSA Cycle</a:t>
            </a:r>
            <a:r>
              <a:rPr b="1" lang="en" sz="4000">
                <a:solidFill>
                  <a:srgbClr val="12B5EA"/>
                </a:solidFill>
                <a:highlight>
                  <a:srgbClr val="12B5EA"/>
                </a:highlight>
                <a:latin typeface="Asap Condensed"/>
                <a:ea typeface="Asap Condensed"/>
                <a:cs typeface="Asap Condensed"/>
                <a:sym typeface="Asap Condensed"/>
              </a:rPr>
              <a:t>.</a:t>
            </a:r>
            <a:r>
              <a:rPr b="1" lang="en" sz="4000">
                <a:solidFill>
                  <a:srgbClr val="FFFFFF"/>
                </a:solidFill>
                <a:highlight>
                  <a:srgbClr val="12B5EA"/>
                </a:highlight>
                <a:latin typeface="Asap Condensed"/>
                <a:ea typeface="Asap Condensed"/>
                <a:cs typeface="Asap Condensed"/>
                <a:sym typeface="Asap Condensed"/>
              </a:rPr>
              <a:t>   </a:t>
            </a:r>
            <a:endParaRPr b="1" sz="4000">
              <a:solidFill>
                <a:srgbClr val="12B5EA"/>
              </a:solidFill>
              <a:highlight>
                <a:srgbClr val="12B5EA"/>
              </a:highlight>
              <a:latin typeface="Asap Condensed"/>
              <a:ea typeface="Asap Condensed"/>
              <a:cs typeface="Asap Condensed"/>
              <a:sym typeface="Asap Condensed"/>
            </a:endParaRPr>
          </a:p>
        </p:txBody>
      </p:sp>
      <p:sp>
        <p:nvSpPr>
          <p:cNvPr id="348" name="Google Shape;348;p60"/>
          <p:cNvSpPr txBox="1"/>
          <p:nvPr/>
        </p:nvSpPr>
        <p:spPr>
          <a:xfrm>
            <a:off x="4370125" y="979325"/>
            <a:ext cx="4094100" cy="355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888888"/>
                </a:solidFill>
                <a:latin typeface="Asap Condensed"/>
                <a:ea typeface="Asap Condensed"/>
                <a:cs typeface="Asap Condensed"/>
                <a:sym typeface="Asap Condensed"/>
              </a:rPr>
              <a:t>PLAN</a:t>
            </a:r>
            <a:endParaRPr b="1" sz="1800">
              <a:solidFill>
                <a:srgbClr val="888888"/>
              </a:solidFill>
              <a:latin typeface="Asap Condensed"/>
              <a:ea typeface="Asap Condensed"/>
              <a:cs typeface="Asap Condensed"/>
              <a:sym typeface="Asap Condensed"/>
            </a:endParaRPr>
          </a:p>
          <a:p>
            <a:pPr indent="-342900" lvl="0" marL="45720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What’s the change idea you’ll test?</a:t>
            </a:r>
            <a:endParaRPr sz="1800">
              <a:solidFill>
                <a:srgbClr val="888888"/>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t/>
            </a:r>
            <a:endParaRPr b="1" sz="1800">
              <a:solidFill>
                <a:srgbClr val="888888"/>
              </a:solidFill>
              <a:latin typeface="Asap Condensed"/>
              <a:ea typeface="Asap Condensed"/>
              <a:cs typeface="Asap Condensed"/>
              <a:sym typeface="Asap Condensed"/>
            </a:endParaRPr>
          </a:p>
          <a:p>
            <a:pPr indent="0" lvl="0" marL="457200" rtl="0" algn="l">
              <a:lnSpc>
                <a:spcPct val="115000"/>
              </a:lnSpc>
              <a:spcBef>
                <a:spcPts val="0"/>
              </a:spcBef>
              <a:spcAft>
                <a:spcPts val="0"/>
              </a:spcAft>
              <a:buNone/>
            </a:pPr>
            <a:r>
              <a:rPr b="1" lang="en" sz="1800">
                <a:solidFill>
                  <a:srgbClr val="888888"/>
                </a:solidFill>
                <a:latin typeface="Asap Condensed"/>
                <a:ea typeface="Asap Condensed"/>
                <a:cs typeface="Asap Condensed"/>
                <a:sym typeface="Asap Condensed"/>
              </a:rPr>
              <a:t>DO</a:t>
            </a:r>
            <a:endParaRPr b="1" sz="1800">
              <a:solidFill>
                <a:srgbClr val="888888"/>
              </a:solidFill>
              <a:latin typeface="Asap Condensed"/>
              <a:ea typeface="Asap Condensed"/>
              <a:cs typeface="Asap Condensed"/>
              <a:sym typeface="Asap Condensed"/>
            </a:endParaRPr>
          </a:p>
          <a:p>
            <a:pPr indent="-342900" lvl="0" marL="91440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What action did you take?</a:t>
            </a:r>
            <a:endParaRPr sz="1800">
              <a:solidFill>
                <a:srgbClr val="888888"/>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t/>
            </a:r>
            <a:endParaRPr b="1" sz="1800">
              <a:solidFill>
                <a:srgbClr val="888888"/>
              </a:solidFill>
              <a:latin typeface="Asap Condensed"/>
              <a:ea typeface="Asap Condensed"/>
              <a:cs typeface="Asap Condensed"/>
              <a:sym typeface="Asap Condensed"/>
            </a:endParaRPr>
          </a:p>
          <a:p>
            <a:pPr indent="0" lvl="0" marL="457200" rtl="0" algn="l">
              <a:lnSpc>
                <a:spcPct val="115000"/>
              </a:lnSpc>
              <a:spcBef>
                <a:spcPts val="0"/>
              </a:spcBef>
              <a:spcAft>
                <a:spcPts val="0"/>
              </a:spcAft>
              <a:buNone/>
            </a:pPr>
            <a:r>
              <a:rPr b="1" lang="en" sz="1800">
                <a:solidFill>
                  <a:srgbClr val="888888"/>
                </a:solidFill>
                <a:latin typeface="Asap Condensed"/>
                <a:ea typeface="Asap Condensed"/>
                <a:cs typeface="Asap Condensed"/>
                <a:sym typeface="Asap Condensed"/>
              </a:rPr>
              <a:t>STUDY</a:t>
            </a:r>
            <a:endParaRPr b="1" sz="1800">
              <a:solidFill>
                <a:srgbClr val="888888"/>
              </a:solidFill>
              <a:latin typeface="Asap Condensed"/>
              <a:ea typeface="Asap Condensed"/>
              <a:cs typeface="Asap Condensed"/>
              <a:sym typeface="Asap Condensed"/>
            </a:endParaRPr>
          </a:p>
          <a:p>
            <a:pPr indent="-342900" lvl="0" marL="91440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How did it go?</a:t>
            </a:r>
            <a:endParaRPr sz="1800">
              <a:solidFill>
                <a:srgbClr val="888888"/>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t/>
            </a:r>
            <a:endParaRPr b="1" sz="1800">
              <a:solidFill>
                <a:srgbClr val="888888"/>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rPr b="1" lang="en" sz="1800">
                <a:solidFill>
                  <a:srgbClr val="888888"/>
                </a:solidFill>
                <a:latin typeface="Asap Condensed"/>
                <a:ea typeface="Asap Condensed"/>
                <a:cs typeface="Asap Condensed"/>
                <a:sym typeface="Asap Condensed"/>
              </a:rPr>
              <a:t>ACT</a:t>
            </a:r>
            <a:endParaRPr b="1" sz="1800">
              <a:solidFill>
                <a:srgbClr val="888888"/>
              </a:solidFill>
              <a:latin typeface="Asap Condensed"/>
              <a:ea typeface="Asap Condensed"/>
              <a:cs typeface="Asap Condensed"/>
              <a:sym typeface="Asap Condensed"/>
            </a:endParaRPr>
          </a:p>
          <a:p>
            <a:pPr indent="-342900" lvl="0" marL="45720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What will you do next?</a:t>
            </a:r>
            <a:endParaRPr sz="1800">
              <a:solidFill>
                <a:srgbClr val="888888"/>
              </a:solidFill>
              <a:latin typeface="Asap Condensed"/>
              <a:ea typeface="Asap Condensed"/>
              <a:cs typeface="Asap Condensed"/>
              <a:sym typeface="Asap Condensed"/>
            </a:endParaRPr>
          </a:p>
        </p:txBody>
      </p:sp>
      <p:grpSp>
        <p:nvGrpSpPr>
          <p:cNvPr id="349" name="Google Shape;349;p60"/>
          <p:cNvGrpSpPr/>
          <p:nvPr/>
        </p:nvGrpSpPr>
        <p:grpSpPr>
          <a:xfrm>
            <a:off x="1072763" y="1369126"/>
            <a:ext cx="2904480" cy="2776593"/>
            <a:chOff x="6403954" y="1726148"/>
            <a:chExt cx="2318021" cy="2280007"/>
          </a:xfrm>
        </p:grpSpPr>
        <p:grpSp>
          <p:nvGrpSpPr>
            <p:cNvPr id="350" name="Google Shape;350;p60"/>
            <p:cNvGrpSpPr/>
            <p:nvPr/>
          </p:nvGrpSpPr>
          <p:grpSpPr>
            <a:xfrm>
              <a:off x="6573978" y="1871299"/>
              <a:ext cx="1996619" cy="1996619"/>
              <a:chOff x="3213375" y="2707275"/>
              <a:chExt cx="2192400" cy="2192400"/>
            </a:xfrm>
          </p:grpSpPr>
          <p:sp>
            <p:nvSpPr>
              <p:cNvPr id="351" name="Google Shape;351;p60"/>
              <p:cNvSpPr/>
              <p:nvPr/>
            </p:nvSpPr>
            <p:spPr>
              <a:xfrm>
                <a:off x="3213375" y="2707275"/>
                <a:ext cx="2192400" cy="2192400"/>
              </a:xfrm>
              <a:prstGeom prst="ellipse">
                <a:avLst/>
              </a:prstGeom>
              <a:noFill/>
              <a:ln cap="flat" cmpd="sng" w="38100">
                <a:solidFill>
                  <a:srgbClr val="0494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494CB"/>
                  </a:solidFill>
                </a:endParaRPr>
              </a:p>
            </p:txBody>
          </p:sp>
          <p:cxnSp>
            <p:nvCxnSpPr>
              <p:cNvPr id="352" name="Google Shape;352;p60"/>
              <p:cNvCxnSpPr>
                <a:stCxn id="351" idx="0"/>
                <a:endCxn id="351" idx="4"/>
              </p:cNvCxnSpPr>
              <p:nvPr/>
            </p:nvCxnSpPr>
            <p:spPr>
              <a:xfrm>
                <a:off x="4309575" y="2707275"/>
                <a:ext cx="0" cy="2192400"/>
              </a:xfrm>
              <a:prstGeom prst="straightConnector1">
                <a:avLst/>
              </a:prstGeom>
              <a:noFill/>
              <a:ln cap="flat" cmpd="sng" w="38100">
                <a:solidFill>
                  <a:srgbClr val="0494CB"/>
                </a:solidFill>
                <a:prstDash val="solid"/>
                <a:round/>
                <a:headEnd len="med" w="med" type="none"/>
                <a:tailEnd len="med" w="med" type="none"/>
              </a:ln>
            </p:spPr>
          </p:cxnSp>
          <p:cxnSp>
            <p:nvCxnSpPr>
              <p:cNvPr id="353" name="Google Shape;353;p60"/>
              <p:cNvCxnSpPr>
                <a:stCxn id="351" idx="2"/>
                <a:endCxn id="351" idx="6"/>
              </p:cNvCxnSpPr>
              <p:nvPr/>
            </p:nvCxnSpPr>
            <p:spPr>
              <a:xfrm>
                <a:off x="3213375" y="3803475"/>
                <a:ext cx="2192400" cy="0"/>
              </a:xfrm>
              <a:prstGeom prst="straightConnector1">
                <a:avLst/>
              </a:prstGeom>
              <a:noFill/>
              <a:ln cap="flat" cmpd="sng" w="38100">
                <a:solidFill>
                  <a:srgbClr val="0494CB"/>
                </a:solidFill>
                <a:prstDash val="solid"/>
                <a:round/>
                <a:headEnd len="med" w="med" type="none"/>
                <a:tailEnd len="med" w="med" type="none"/>
              </a:ln>
            </p:spPr>
          </p:cxnSp>
          <p:sp>
            <p:nvSpPr>
              <p:cNvPr id="354" name="Google Shape;354;p60"/>
              <p:cNvSpPr txBox="1"/>
              <p:nvPr/>
            </p:nvSpPr>
            <p:spPr>
              <a:xfrm>
                <a:off x="3393125" y="3115250"/>
                <a:ext cx="865200" cy="32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494CB"/>
                    </a:solidFill>
                    <a:latin typeface="Raleway"/>
                    <a:ea typeface="Raleway"/>
                    <a:cs typeface="Raleway"/>
                    <a:sym typeface="Raleway"/>
                  </a:rPr>
                  <a:t>PLAN</a:t>
                </a:r>
                <a:endParaRPr b="1">
                  <a:solidFill>
                    <a:srgbClr val="0494CB"/>
                  </a:solidFill>
                  <a:latin typeface="Raleway"/>
                  <a:ea typeface="Raleway"/>
                  <a:cs typeface="Raleway"/>
                  <a:sym typeface="Raleway"/>
                </a:endParaRPr>
              </a:p>
            </p:txBody>
          </p:sp>
          <p:sp>
            <p:nvSpPr>
              <p:cNvPr id="355" name="Google Shape;355;p60"/>
              <p:cNvSpPr txBox="1"/>
              <p:nvPr/>
            </p:nvSpPr>
            <p:spPr>
              <a:xfrm>
                <a:off x="4360825" y="3110150"/>
                <a:ext cx="865200" cy="32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494CB"/>
                    </a:solidFill>
                    <a:latin typeface="Raleway"/>
                    <a:ea typeface="Raleway"/>
                    <a:cs typeface="Raleway"/>
                    <a:sym typeface="Raleway"/>
                  </a:rPr>
                  <a:t>DO</a:t>
                </a:r>
                <a:endParaRPr b="1">
                  <a:solidFill>
                    <a:srgbClr val="0494CB"/>
                  </a:solidFill>
                  <a:latin typeface="Raleway"/>
                  <a:ea typeface="Raleway"/>
                  <a:cs typeface="Raleway"/>
                  <a:sym typeface="Raleway"/>
                </a:endParaRPr>
              </a:p>
            </p:txBody>
          </p:sp>
          <p:sp>
            <p:nvSpPr>
              <p:cNvPr id="356" name="Google Shape;356;p60"/>
              <p:cNvSpPr txBox="1"/>
              <p:nvPr/>
            </p:nvSpPr>
            <p:spPr>
              <a:xfrm>
                <a:off x="4360825" y="4024550"/>
                <a:ext cx="865200" cy="32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494CB"/>
                    </a:solidFill>
                    <a:latin typeface="Raleway"/>
                    <a:ea typeface="Raleway"/>
                    <a:cs typeface="Raleway"/>
                    <a:sym typeface="Raleway"/>
                  </a:rPr>
                  <a:t>STUDY</a:t>
                </a:r>
                <a:endParaRPr b="1">
                  <a:solidFill>
                    <a:srgbClr val="0494CB"/>
                  </a:solidFill>
                  <a:latin typeface="Raleway"/>
                  <a:ea typeface="Raleway"/>
                  <a:cs typeface="Raleway"/>
                  <a:sym typeface="Raleway"/>
                </a:endParaRPr>
              </a:p>
            </p:txBody>
          </p:sp>
          <p:sp>
            <p:nvSpPr>
              <p:cNvPr id="357" name="Google Shape;357;p60"/>
              <p:cNvSpPr txBox="1"/>
              <p:nvPr/>
            </p:nvSpPr>
            <p:spPr>
              <a:xfrm>
                <a:off x="3449450" y="4024550"/>
                <a:ext cx="639900" cy="32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494CB"/>
                    </a:solidFill>
                    <a:latin typeface="Raleway"/>
                    <a:ea typeface="Raleway"/>
                    <a:cs typeface="Raleway"/>
                    <a:sym typeface="Raleway"/>
                  </a:rPr>
                  <a:t>ACT</a:t>
                </a:r>
                <a:endParaRPr b="1">
                  <a:solidFill>
                    <a:srgbClr val="0494CB"/>
                  </a:solidFill>
                  <a:latin typeface="Raleway"/>
                  <a:ea typeface="Raleway"/>
                  <a:cs typeface="Raleway"/>
                  <a:sym typeface="Raleway"/>
                </a:endParaRPr>
              </a:p>
            </p:txBody>
          </p:sp>
        </p:grpSp>
        <p:sp>
          <p:nvSpPr>
            <p:cNvPr id="358" name="Google Shape;358;p60"/>
            <p:cNvSpPr/>
            <p:nvPr/>
          </p:nvSpPr>
          <p:spPr>
            <a:xfrm rot="-1438380">
              <a:off x="7508445" y="1752284"/>
              <a:ext cx="166131" cy="177828"/>
            </a:xfrm>
            <a:prstGeom prst="triangle">
              <a:avLst>
                <a:gd fmla="val 50000" name="adj"/>
              </a:avLst>
            </a:prstGeom>
            <a:solidFill>
              <a:srgbClr val="0494CB"/>
            </a:solidFill>
            <a:ln cap="flat" cmpd="sng" w="9525">
              <a:solidFill>
                <a:srgbClr val="0494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60"/>
            <p:cNvSpPr/>
            <p:nvPr/>
          </p:nvSpPr>
          <p:spPr>
            <a:xfrm rot="3692287">
              <a:off x="8520982" y="2781602"/>
              <a:ext cx="166186" cy="177848"/>
            </a:xfrm>
            <a:prstGeom prst="triangle">
              <a:avLst>
                <a:gd fmla="val 50000" name="adj"/>
              </a:avLst>
            </a:prstGeom>
            <a:solidFill>
              <a:srgbClr val="0494CB"/>
            </a:solidFill>
            <a:ln cap="flat" cmpd="sng" w="9525">
              <a:solidFill>
                <a:srgbClr val="0494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60"/>
            <p:cNvSpPr/>
            <p:nvPr/>
          </p:nvSpPr>
          <p:spPr>
            <a:xfrm rot="8992210">
              <a:off x="7456927" y="3798664"/>
              <a:ext cx="166148" cy="177681"/>
            </a:xfrm>
            <a:prstGeom prst="triangle">
              <a:avLst>
                <a:gd fmla="val 50000" name="adj"/>
              </a:avLst>
            </a:prstGeom>
            <a:solidFill>
              <a:srgbClr val="0494CB"/>
            </a:solidFill>
            <a:ln cap="flat" cmpd="sng" w="9525">
              <a:solidFill>
                <a:srgbClr val="0494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60"/>
            <p:cNvSpPr/>
            <p:nvPr/>
          </p:nvSpPr>
          <p:spPr>
            <a:xfrm rot="-6852249">
              <a:off x="6436103" y="2756416"/>
              <a:ext cx="166102" cy="177798"/>
            </a:xfrm>
            <a:prstGeom prst="triangle">
              <a:avLst>
                <a:gd fmla="val 50000" name="adj"/>
              </a:avLst>
            </a:prstGeom>
            <a:solidFill>
              <a:srgbClr val="0494CB"/>
            </a:solidFill>
            <a:ln cap="flat" cmpd="sng" w="9525">
              <a:solidFill>
                <a:srgbClr val="0494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5" name="Shape 365"/>
        <p:cNvGrpSpPr/>
        <p:nvPr/>
      </p:nvGrpSpPr>
      <p:grpSpPr>
        <a:xfrm>
          <a:off x="0" y="0"/>
          <a:ext cx="0" cy="0"/>
          <a:chOff x="0" y="0"/>
          <a:chExt cx="0" cy="0"/>
        </a:xfrm>
      </p:grpSpPr>
      <p:pic>
        <p:nvPicPr>
          <p:cNvPr id="366" name="Google Shape;366;p61"/>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367" name="Google Shape;367;p61"/>
          <p:cNvSpPr txBox="1"/>
          <p:nvPr>
            <p:ph type="title"/>
          </p:nvPr>
        </p:nvSpPr>
        <p:spPr>
          <a:xfrm>
            <a:off x="193175" y="1229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How to use PDSAs to get results</a:t>
            </a:r>
            <a:r>
              <a:rPr b="1" lang="en" sz="4000">
                <a:solidFill>
                  <a:srgbClr val="12B5EA"/>
                </a:solidFill>
                <a:highlight>
                  <a:srgbClr val="12B5EA"/>
                </a:highlight>
                <a:latin typeface="Asap Condensed"/>
                <a:ea typeface="Asap Condensed"/>
                <a:cs typeface="Asap Condensed"/>
                <a:sym typeface="Asap Condensed"/>
              </a:rPr>
              <a:t>.</a:t>
            </a:r>
            <a:r>
              <a:rPr b="1" lang="en" sz="4000">
                <a:solidFill>
                  <a:srgbClr val="FFFFFF"/>
                </a:solidFill>
                <a:highlight>
                  <a:srgbClr val="12B5EA"/>
                </a:highlight>
                <a:latin typeface="Asap Condensed"/>
                <a:ea typeface="Asap Condensed"/>
                <a:cs typeface="Asap Condensed"/>
                <a:sym typeface="Asap Condensed"/>
              </a:rPr>
              <a:t>   </a:t>
            </a:r>
            <a:endParaRPr b="1" sz="4000">
              <a:solidFill>
                <a:srgbClr val="12B5EA"/>
              </a:solidFill>
              <a:highlight>
                <a:srgbClr val="12B5EA"/>
              </a:highlight>
              <a:latin typeface="Asap Condensed"/>
              <a:ea typeface="Asap Condensed"/>
              <a:cs typeface="Asap Condensed"/>
              <a:sym typeface="Asap Condensed"/>
            </a:endParaRPr>
          </a:p>
        </p:txBody>
      </p:sp>
      <p:sp>
        <p:nvSpPr>
          <p:cNvPr id="368" name="Google Shape;368;p61"/>
          <p:cNvSpPr txBox="1"/>
          <p:nvPr/>
        </p:nvSpPr>
        <p:spPr>
          <a:xfrm>
            <a:off x="417050" y="1100075"/>
            <a:ext cx="8066400" cy="132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rgbClr val="676767"/>
                </a:solidFill>
                <a:latin typeface="Raleway Thin"/>
                <a:ea typeface="Raleway Thin"/>
                <a:cs typeface="Raleway Thin"/>
                <a:sym typeface="Raleway Thin"/>
              </a:rPr>
              <a:t>Your System Flow aim is to </a:t>
            </a:r>
            <a:r>
              <a:rPr b="1" lang="en" sz="1500">
                <a:solidFill>
                  <a:srgbClr val="676767"/>
                </a:solidFill>
                <a:latin typeface="Raleway"/>
                <a:ea typeface="Raleway"/>
                <a:cs typeface="Raleway"/>
                <a:sym typeface="Raleway"/>
              </a:rPr>
              <a:t>reduce the length of stay of households on your BNL</a:t>
            </a:r>
            <a:r>
              <a:rPr lang="en" sz="1500">
                <a:solidFill>
                  <a:srgbClr val="676767"/>
                </a:solidFill>
                <a:latin typeface="Raleway Thin"/>
                <a:ea typeface="Raleway Thin"/>
                <a:cs typeface="Raleway Thin"/>
                <a:sym typeface="Raleway Thin"/>
              </a:rPr>
              <a:t>.</a:t>
            </a:r>
            <a:endParaRPr sz="1500">
              <a:solidFill>
                <a:srgbClr val="676767"/>
              </a:solidFill>
              <a:latin typeface="Raleway Thin"/>
              <a:ea typeface="Raleway Thin"/>
              <a:cs typeface="Raleway Thin"/>
              <a:sym typeface="Raleway Thin"/>
            </a:endParaRPr>
          </a:p>
          <a:p>
            <a:pPr indent="0" lvl="0" marL="0" rtl="0" algn="l">
              <a:lnSpc>
                <a:spcPct val="115000"/>
              </a:lnSpc>
              <a:spcBef>
                <a:spcPts val="1000"/>
              </a:spcBef>
              <a:spcAft>
                <a:spcPts val="0"/>
              </a:spcAft>
              <a:buClr>
                <a:schemeClr val="dk1"/>
              </a:buClr>
              <a:buSzPts val="1100"/>
              <a:buFont typeface="Arial"/>
              <a:buNone/>
            </a:pPr>
            <a:r>
              <a:rPr lang="en" sz="1500">
                <a:solidFill>
                  <a:srgbClr val="676767"/>
                </a:solidFill>
                <a:latin typeface="Raleway Thin"/>
                <a:ea typeface="Raleway Thin"/>
                <a:cs typeface="Raleway Thin"/>
                <a:sym typeface="Raleway Thin"/>
              </a:rPr>
              <a:t>If we knew instantly how to house long-stayers, we’d just take action—</a:t>
            </a:r>
            <a:endParaRPr sz="1500">
              <a:solidFill>
                <a:srgbClr val="676767"/>
              </a:solidFill>
              <a:latin typeface="Raleway Thin"/>
              <a:ea typeface="Raleway Thin"/>
              <a:cs typeface="Raleway Thin"/>
              <a:sym typeface="Raleway Thin"/>
            </a:endParaRPr>
          </a:p>
          <a:p>
            <a:pPr indent="457200" lvl="0" marL="0" rtl="0" algn="l">
              <a:lnSpc>
                <a:spcPct val="115000"/>
              </a:lnSpc>
              <a:spcBef>
                <a:spcPts val="1000"/>
              </a:spcBef>
              <a:spcAft>
                <a:spcPts val="0"/>
              </a:spcAft>
              <a:buClr>
                <a:schemeClr val="dk1"/>
              </a:buClr>
              <a:buSzPts val="1100"/>
              <a:buFont typeface="Arial"/>
              <a:buNone/>
            </a:pPr>
            <a:r>
              <a:rPr i="1" lang="en" sz="1500">
                <a:solidFill>
                  <a:srgbClr val="676767"/>
                </a:solidFill>
                <a:latin typeface="Raleway Thin"/>
                <a:ea typeface="Raleway Thin"/>
                <a:cs typeface="Raleway Thin"/>
                <a:sym typeface="Raleway Thin"/>
              </a:rPr>
              <a:t>b</a:t>
            </a:r>
            <a:r>
              <a:rPr i="1" lang="en" sz="1500">
                <a:solidFill>
                  <a:srgbClr val="676767"/>
                </a:solidFill>
                <a:latin typeface="Raleway Thin"/>
                <a:ea typeface="Raleway Thin"/>
                <a:cs typeface="Raleway Thin"/>
                <a:sym typeface="Raleway Thin"/>
              </a:rPr>
              <a:t>ut we’ve got some complex barriers to get through.</a:t>
            </a:r>
            <a:endParaRPr i="1" sz="1500">
              <a:solidFill>
                <a:srgbClr val="676767"/>
              </a:solidFill>
              <a:latin typeface="Raleway Thin"/>
              <a:ea typeface="Raleway Thin"/>
              <a:cs typeface="Raleway Thin"/>
              <a:sym typeface="Raleway Thin"/>
            </a:endParaRPr>
          </a:p>
          <a:p>
            <a:pPr indent="0" lvl="0" marL="0" rtl="0" algn="l">
              <a:lnSpc>
                <a:spcPct val="115000"/>
              </a:lnSpc>
              <a:spcBef>
                <a:spcPts val="1000"/>
              </a:spcBef>
              <a:spcAft>
                <a:spcPts val="1000"/>
              </a:spcAft>
              <a:buClr>
                <a:schemeClr val="dk1"/>
              </a:buClr>
              <a:buSzPts val="1100"/>
              <a:buFont typeface="Arial"/>
              <a:buNone/>
            </a:pPr>
            <a:r>
              <a:t/>
            </a:r>
            <a:endParaRPr sz="1300">
              <a:solidFill>
                <a:srgbClr val="9E9E9E"/>
              </a:solidFill>
              <a:latin typeface="Asap Condensed"/>
              <a:ea typeface="Asap Condensed"/>
              <a:cs typeface="Asap Condensed"/>
              <a:sym typeface="Asap Condensed"/>
            </a:endParaRPr>
          </a:p>
        </p:txBody>
      </p:sp>
      <p:sp>
        <p:nvSpPr>
          <p:cNvPr id="369" name="Google Shape;369;p61"/>
          <p:cNvSpPr/>
          <p:nvPr/>
        </p:nvSpPr>
        <p:spPr>
          <a:xfrm>
            <a:off x="1319600" y="2512825"/>
            <a:ext cx="2020200" cy="545400"/>
          </a:xfrm>
          <a:prstGeom prst="rect">
            <a:avLst/>
          </a:prstGeom>
          <a:solidFill>
            <a:srgbClr val="02B5EA"/>
          </a:solidFill>
          <a:ln cap="flat" cmpd="sng" w="9525">
            <a:solidFill>
              <a:srgbClr val="02B5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Asap Condensed"/>
                <a:ea typeface="Asap Condensed"/>
                <a:cs typeface="Asap Condensed"/>
                <a:sym typeface="Asap Condensed"/>
              </a:rPr>
              <a:t>Medical acuity</a:t>
            </a:r>
            <a:endParaRPr sz="1600">
              <a:solidFill>
                <a:schemeClr val="lt1"/>
              </a:solidFill>
              <a:latin typeface="Asap Condensed"/>
              <a:ea typeface="Asap Condensed"/>
              <a:cs typeface="Asap Condensed"/>
              <a:sym typeface="Asap Condensed"/>
            </a:endParaRPr>
          </a:p>
        </p:txBody>
      </p:sp>
      <p:sp>
        <p:nvSpPr>
          <p:cNvPr id="370" name="Google Shape;370;p61"/>
          <p:cNvSpPr/>
          <p:nvPr/>
        </p:nvSpPr>
        <p:spPr>
          <a:xfrm>
            <a:off x="1319600" y="3181150"/>
            <a:ext cx="2020200" cy="545400"/>
          </a:xfrm>
          <a:prstGeom prst="rect">
            <a:avLst/>
          </a:prstGeom>
          <a:solidFill>
            <a:srgbClr val="02B5EA"/>
          </a:solidFill>
          <a:ln cap="flat" cmpd="sng" w="9525">
            <a:solidFill>
              <a:srgbClr val="02B5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Asap Condensed"/>
                <a:ea typeface="Asap Condensed"/>
                <a:cs typeface="Asap Condensed"/>
                <a:sym typeface="Asap Condensed"/>
              </a:rPr>
              <a:t>Lack of income</a:t>
            </a:r>
            <a:endParaRPr sz="1600">
              <a:solidFill>
                <a:schemeClr val="lt1"/>
              </a:solidFill>
              <a:latin typeface="Asap Condensed"/>
              <a:ea typeface="Asap Condensed"/>
              <a:cs typeface="Asap Condensed"/>
              <a:sym typeface="Asap Condensed"/>
            </a:endParaRPr>
          </a:p>
        </p:txBody>
      </p:sp>
      <p:sp>
        <p:nvSpPr>
          <p:cNvPr id="371" name="Google Shape;371;p61"/>
          <p:cNvSpPr/>
          <p:nvPr/>
        </p:nvSpPr>
        <p:spPr>
          <a:xfrm>
            <a:off x="1319600" y="3849475"/>
            <a:ext cx="2020200" cy="545400"/>
          </a:xfrm>
          <a:prstGeom prst="rect">
            <a:avLst/>
          </a:prstGeom>
          <a:solidFill>
            <a:srgbClr val="02B5EA"/>
          </a:solidFill>
          <a:ln cap="flat" cmpd="sng" w="9525">
            <a:solidFill>
              <a:srgbClr val="02B5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Asap Condensed"/>
                <a:ea typeface="Asap Condensed"/>
                <a:cs typeface="Asap Condensed"/>
                <a:sym typeface="Asap Condensed"/>
              </a:rPr>
              <a:t>Substance abuse</a:t>
            </a:r>
            <a:endParaRPr sz="1600">
              <a:solidFill>
                <a:schemeClr val="lt1"/>
              </a:solidFill>
              <a:latin typeface="Asap Condensed"/>
              <a:ea typeface="Asap Condensed"/>
              <a:cs typeface="Asap Condensed"/>
              <a:sym typeface="Asap Condensed"/>
            </a:endParaRPr>
          </a:p>
        </p:txBody>
      </p:sp>
      <p:sp>
        <p:nvSpPr>
          <p:cNvPr id="372" name="Google Shape;372;p61"/>
          <p:cNvSpPr/>
          <p:nvPr/>
        </p:nvSpPr>
        <p:spPr>
          <a:xfrm>
            <a:off x="3440146" y="2512825"/>
            <a:ext cx="2020200" cy="545400"/>
          </a:xfrm>
          <a:prstGeom prst="rect">
            <a:avLst/>
          </a:prstGeom>
          <a:solidFill>
            <a:srgbClr val="02B5EA"/>
          </a:solidFill>
          <a:ln cap="flat" cmpd="sng" w="9525">
            <a:solidFill>
              <a:srgbClr val="02B5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Asap Condensed"/>
                <a:ea typeface="Asap Condensed"/>
                <a:cs typeface="Asap Condensed"/>
                <a:sym typeface="Asap Condensed"/>
              </a:rPr>
              <a:t>Ineligibility</a:t>
            </a:r>
            <a:endParaRPr sz="1600">
              <a:solidFill>
                <a:schemeClr val="lt1"/>
              </a:solidFill>
              <a:latin typeface="Asap Condensed"/>
              <a:ea typeface="Asap Condensed"/>
              <a:cs typeface="Asap Condensed"/>
              <a:sym typeface="Asap Condensed"/>
            </a:endParaRPr>
          </a:p>
        </p:txBody>
      </p:sp>
      <p:sp>
        <p:nvSpPr>
          <p:cNvPr id="373" name="Google Shape;373;p61"/>
          <p:cNvSpPr/>
          <p:nvPr/>
        </p:nvSpPr>
        <p:spPr>
          <a:xfrm>
            <a:off x="3440146" y="3181150"/>
            <a:ext cx="2020200" cy="545400"/>
          </a:xfrm>
          <a:prstGeom prst="rect">
            <a:avLst/>
          </a:prstGeom>
          <a:solidFill>
            <a:srgbClr val="02B5EA"/>
          </a:solidFill>
          <a:ln cap="flat" cmpd="sng" w="9525">
            <a:solidFill>
              <a:srgbClr val="02B5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Asap Condensed"/>
                <a:ea typeface="Asap Condensed"/>
                <a:cs typeface="Asap Condensed"/>
                <a:sym typeface="Asap Condensed"/>
              </a:rPr>
              <a:t>Missing documentation</a:t>
            </a:r>
            <a:endParaRPr sz="1600">
              <a:solidFill>
                <a:schemeClr val="lt1"/>
              </a:solidFill>
              <a:latin typeface="Asap Condensed"/>
              <a:ea typeface="Asap Condensed"/>
              <a:cs typeface="Asap Condensed"/>
              <a:sym typeface="Asap Condensed"/>
            </a:endParaRPr>
          </a:p>
        </p:txBody>
      </p:sp>
      <p:sp>
        <p:nvSpPr>
          <p:cNvPr id="374" name="Google Shape;374;p61"/>
          <p:cNvSpPr/>
          <p:nvPr/>
        </p:nvSpPr>
        <p:spPr>
          <a:xfrm>
            <a:off x="3440146" y="3849475"/>
            <a:ext cx="2020200" cy="545400"/>
          </a:xfrm>
          <a:prstGeom prst="rect">
            <a:avLst/>
          </a:prstGeom>
          <a:solidFill>
            <a:srgbClr val="02B5EA"/>
          </a:solidFill>
          <a:ln cap="flat" cmpd="sng" w="9525">
            <a:solidFill>
              <a:srgbClr val="02B5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Asap Condensed"/>
                <a:ea typeface="Asap Condensed"/>
                <a:cs typeface="Asap Condensed"/>
                <a:sym typeface="Asap Condensed"/>
              </a:rPr>
              <a:t>High vulnerability</a:t>
            </a:r>
            <a:endParaRPr sz="1600">
              <a:solidFill>
                <a:schemeClr val="lt1"/>
              </a:solidFill>
              <a:latin typeface="Asap Condensed"/>
              <a:ea typeface="Asap Condensed"/>
              <a:cs typeface="Asap Condensed"/>
              <a:sym typeface="Asap Condensed"/>
            </a:endParaRPr>
          </a:p>
        </p:txBody>
      </p:sp>
      <p:sp>
        <p:nvSpPr>
          <p:cNvPr id="375" name="Google Shape;375;p61"/>
          <p:cNvSpPr/>
          <p:nvPr/>
        </p:nvSpPr>
        <p:spPr>
          <a:xfrm>
            <a:off x="5560693" y="2512825"/>
            <a:ext cx="2020200" cy="545400"/>
          </a:xfrm>
          <a:prstGeom prst="rect">
            <a:avLst/>
          </a:prstGeom>
          <a:solidFill>
            <a:srgbClr val="02B5EA"/>
          </a:solidFill>
          <a:ln cap="flat" cmpd="sng" w="9525">
            <a:solidFill>
              <a:srgbClr val="02B5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Asap Condensed"/>
                <a:ea typeface="Asap Condensed"/>
                <a:cs typeface="Asap Condensed"/>
                <a:sym typeface="Asap Condensed"/>
              </a:rPr>
              <a:t>Prior evictions</a:t>
            </a:r>
            <a:endParaRPr sz="1600">
              <a:solidFill>
                <a:schemeClr val="lt1"/>
              </a:solidFill>
              <a:latin typeface="Asap Condensed"/>
              <a:ea typeface="Asap Condensed"/>
              <a:cs typeface="Asap Condensed"/>
              <a:sym typeface="Asap Condensed"/>
            </a:endParaRPr>
          </a:p>
        </p:txBody>
      </p:sp>
      <p:sp>
        <p:nvSpPr>
          <p:cNvPr id="376" name="Google Shape;376;p61"/>
          <p:cNvSpPr/>
          <p:nvPr/>
        </p:nvSpPr>
        <p:spPr>
          <a:xfrm>
            <a:off x="5560693" y="3181150"/>
            <a:ext cx="2020200" cy="545400"/>
          </a:xfrm>
          <a:prstGeom prst="rect">
            <a:avLst/>
          </a:prstGeom>
          <a:solidFill>
            <a:srgbClr val="02B5EA"/>
          </a:solidFill>
          <a:ln cap="flat" cmpd="sng" w="9525">
            <a:solidFill>
              <a:srgbClr val="02B5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Asap Condensed"/>
                <a:ea typeface="Asap Condensed"/>
                <a:cs typeface="Asap Condensed"/>
                <a:sym typeface="Asap Condensed"/>
              </a:rPr>
              <a:t>Lack of social support</a:t>
            </a:r>
            <a:endParaRPr sz="1600">
              <a:solidFill>
                <a:schemeClr val="lt1"/>
              </a:solidFill>
              <a:latin typeface="Asap Condensed"/>
              <a:ea typeface="Asap Condensed"/>
              <a:cs typeface="Asap Condensed"/>
              <a:sym typeface="Asap Condensed"/>
            </a:endParaRPr>
          </a:p>
        </p:txBody>
      </p:sp>
      <p:sp>
        <p:nvSpPr>
          <p:cNvPr id="377" name="Google Shape;377;p61"/>
          <p:cNvSpPr/>
          <p:nvPr/>
        </p:nvSpPr>
        <p:spPr>
          <a:xfrm>
            <a:off x="5560693" y="3849475"/>
            <a:ext cx="2020200" cy="545400"/>
          </a:xfrm>
          <a:prstGeom prst="rect">
            <a:avLst/>
          </a:prstGeom>
          <a:solidFill>
            <a:srgbClr val="02B5EA"/>
          </a:solidFill>
          <a:ln cap="flat" cmpd="sng" w="9525">
            <a:solidFill>
              <a:srgbClr val="02B5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Asap Condensed"/>
                <a:ea typeface="Asap Condensed"/>
                <a:cs typeface="Asap Condensed"/>
                <a:sym typeface="Asap Condensed"/>
              </a:rPr>
              <a:t>Distrust of system</a:t>
            </a:r>
            <a:endParaRPr sz="1600">
              <a:solidFill>
                <a:schemeClr val="lt1"/>
              </a:solidFill>
              <a:latin typeface="Asap Condensed"/>
              <a:ea typeface="Asap Condensed"/>
              <a:cs typeface="Asap Condensed"/>
              <a:sym typeface="Asap Condens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xEl>
                                              <p:pRg end="0" st="0"/>
                                            </p:txEl>
                                          </p:spTgt>
                                        </p:tgtEl>
                                        <p:attrNameLst>
                                          <p:attrName>style.visibility</p:attrName>
                                        </p:attrNameLst>
                                      </p:cBhvr>
                                      <p:to>
                                        <p:strVal val="visible"/>
                                      </p:to>
                                    </p:set>
                                    <p:animEffect filter="fade" transition="in">
                                      <p:cBhvr>
                                        <p:cTn dur="1"/>
                                        <p:tgtEl>
                                          <p:spTgt spid="3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xEl>
                                              <p:pRg end="1" st="1"/>
                                            </p:txEl>
                                          </p:spTgt>
                                        </p:tgtEl>
                                        <p:attrNameLst>
                                          <p:attrName>style.visibility</p:attrName>
                                        </p:attrNameLst>
                                      </p:cBhvr>
                                      <p:to>
                                        <p:strVal val="visible"/>
                                      </p:to>
                                    </p:set>
                                    <p:animEffect filter="fade" transition="in">
                                      <p:cBhvr>
                                        <p:cTn dur="1"/>
                                        <p:tgtEl>
                                          <p:spTgt spid="36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xEl>
                                              <p:pRg end="2" st="2"/>
                                            </p:txEl>
                                          </p:spTgt>
                                        </p:tgtEl>
                                        <p:attrNameLst>
                                          <p:attrName>style.visibility</p:attrName>
                                        </p:attrNameLst>
                                      </p:cBhvr>
                                      <p:to>
                                        <p:strVal val="visible"/>
                                      </p:to>
                                    </p:set>
                                    <p:animEffect filter="fade" transition="in">
                                      <p:cBhvr>
                                        <p:cTn dur="1"/>
                                        <p:tgtEl>
                                          <p:spTgt spid="36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xEl>
                                              <p:pRg end="3" st="3"/>
                                            </p:txEl>
                                          </p:spTgt>
                                        </p:tgtEl>
                                        <p:attrNameLst>
                                          <p:attrName>style.visibility</p:attrName>
                                        </p:attrNameLst>
                                      </p:cBhvr>
                                      <p:to>
                                        <p:strVal val="visible"/>
                                      </p:to>
                                    </p:set>
                                    <p:animEffect filter="fade" transition="in">
                                      <p:cBhvr>
                                        <p:cTn dur="1"/>
                                        <p:tgtEl>
                                          <p:spTgt spid="36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
                                        <p:tgtEl>
                                          <p:spTgt spid="3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
                                        <p:tgtEl>
                                          <p:spTgt spid="3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
                                        <p:tgtEl>
                                          <p:spTgt spid="372"/>
                                        </p:tgtEl>
                                      </p:cBhvr>
                                    </p:animEffect>
                                  </p:childTnLst>
                                </p:cTn>
                              </p:par>
                            </p:childTnLst>
                          </p:cTn>
                        </p:par>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
                                        <p:tgtEl>
                                          <p:spTgt spid="373"/>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
                                        <p:tgtEl>
                                          <p:spTgt spid="375"/>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
                                        <p:tgtEl>
                                          <p:spTgt spid="376"/>
                                        </p:tgtEl>
                                      </p:cBhvr>
                                    </p:animEffect>
                                  </p:childTnLst>
                                </p:cTn>
                              </p:par>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81" name="Shape 381"/>
        <p:cNvGrpSpPr/>
        <p:nvPr/>
      </p:nvGrpSpPr>
      <p:grpSpPr>
        <a:xfrm>
          <a:off x="0" y="0"/>
          <a:ext cx="0" cy="0"/>
          <a:chOff x="0" y="0"/>
          <a:chExt cx="0" cy="0"/>
        </a:xfrm>
      </p:grpSpPr>
      <p:sp>
        <p:nvSpPr>
          <p:cNvPr id="382" name="Google Shape;382;p62"/>
          <p:cNvSpPr txBox="1"/>
          <p:nvPr>
            <p:ph type="title"/>
          </p:nvPr>
        </p:nvSpPr>
        <p:spPr>
          <a:xfrm>
            <a:off x="371475" y="23589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4400">
                <a:solidFill>
                  <a:srgbClr val="12B5EA"/>
                </a:solidFill>
                <a:highlight>
                  <a:schemeClr val="lt1"/>
                </a:highlight>
                <a:latin typeface="Asap Condensed"/>
                <a:ea typeface="Asap Condensed"/>
                <a:cs typeface="Asap Condensed"/>
                <a:sym typeface="Asap Condensed"/>
              </a:rPr>
              <a:t> </a:t>
            </a:r>
            <a:r>
              <a:rPr b="1" lang="en" sz="4400">
                <a:solidFill>
                  <a:srgbClr val="FF6F0C"/>
                </a:solidFill>
                <a:highlight>
                  <a:schemeClr val="lt1"/>
                </a:highlight>
                <a:latin typeface="Asap Condensed"/>
                <a:ea typeface="Asap Condensed"/>
                <a:cs typeface="Asap Condensed"/>
                <a:sym typeface="Asap Condensed"/>
              </a:rPr>
              <a:t>Now let’s run some tests</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pic>
        <p:nvPicPr>
          <p:cNvPr id="383" name="Google Shape;383;p62"/>
          <p:cNvPicPr preferRelativeResize="0"/>
          <p:nvPr/>
        </p:nvPicPr>
        <p:blipFill>
          <a:blip r:embed="rId3">
            <a:alphaModFix/>
          </a:blip>
          <a:stretch>
            <a:fillRect/>
          </a:stretch>
        </p:blipFill>
        <p:spPr>
          <a:xfrm>
            <a:off x="482398" y="4691725"/>
            <a:ext cx="385200" cy="3936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7" name="Shape 387"/>
        <p:cNvGrpSpPr/>
        <p:nvPr/>
      </p:nvGrpSpPr>
      <p:grpSpPr>
        <a:xfrm>
          <a:off x="0" y="0"/>
          <a:ext cx="0" cy="0"/>
          <a:chOff x="0" y="0"/>
          <a:chExt cx="0" cy="0"/>
        </a:xfrm>
      </p:grpSpPr>
      <p:pic>
        <p:nvPicPr>
          <p:cNvPr id="388" name="Google Shape;388;p63"/>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389" name="Google Shape;389;p63"/>
          <p:cNvSpPr txBox="1"/>
          <p:nvPr>
            <p:ph type="title"/>
          </p:nvPr>
        </p:nvSpPr>
        <p:spPr>
          <a:xfrm>
            <a:off x="193175" y="1229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a:t>
            </a:r>
            <a:r>
              <a:rPr b="1" lang="en" sz="4000">
                <a:solidFill>
                  <a:srgbClr val="FFFFFF"/>
                </a:solidFill>
                <a:highlight>
                  <a:srgbClr val="12B5EA"/>
                </a:highlight>
                <a:latin typeface="Asap Condensed"/>
                <a:ea typeface="Asap Condensed"/>
                <a:cs typeface="Asap Condensed"/>
                <a:sym typeface="Asap Condensed"/>
              </a:rPr>
              <a:t>Winston-Salem</a:t>
            </a:r>
            <a:r>
              <a:rPr b="1" lang="en" sz="4000">
                <a:solidFill>
                  <a:srgbClr val="12B5EA"/>
                </a:solidFill>
                <a:highlight>
                  <a:srgbClr val="12B5EA"/>
                </a:highlight>
                <a:latin typeface="Asap Condensed"/>
                <a:ea typeface="Asap Condensed"/>
                <a:cs typeface="Asap Condensed"/>
                <a:sym typeface="Asap Condensed"/>
              </a:rPr>
              <a:t>.</a:t>
            </a:r>
            <a:r>
              <a:rPr b="1" lang="en" sz="4000">
                <a:solidFill>
                  <a:srgbClr val="FFFFFF"/>
                </a:solidFill>
                <a:highlight>
                  <a:srgbClr val="12B5EA"/>
                </a:highlight>
                <a:latin typeface="Asap Condensed"/>
                <a:ea typeface="Asap Condensed"/>
                <a:cs typeface="Asap Condensed"/>
                <a:sym typeface="Asap Condensed"/>
              </a:rPr>
              <a:t>   </a:t>
            </a:r>
            <a:endParaRPr b="1" sz="4000">
              <a:solidFill>
                <a:srgbClr val="12B5EA"/>
              </a:solidFill>
              <a:highlight>
                <a:srgbClr val="12B5EA"/>
              </a:highlight>
              <a:latin typeface="Asap Condensed"/>
              <a:ea typeface="Asap Condensed"/>
              <a:cs typeface="Asap Condensed"/>
              <a:sym typeface="Asap Condensed"/>
            </a:endParaRPr>
          </a:p>
        </p:txBody>
      </p:sp>
      <p:sp>
        <p:nvSpPr>
          <p:cNvPr id="390" name="Google Shape;390;p63"/>
          <p:cNvSpPr txBox="1"/>
          <p:nvPr/>
        </p:nvSpPr>
        <p:spPr>
          <a:xfrm>
            <a:off x="301650" y="1013925"/>
            <a:ext cx="2781600" cy="714300"/>
          </a:xfrm>
          <a:prstGeom prst="rect">
            <a:avLst/>
          </a:prstGeom>
          <a:solidFill>
            <a:srgbClr val="EEEDEB"/>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b="1" lang="en" sz="1600">
                <a:solidFill>
                  <a:srgbClr val="494949"/>
                </a:solidFill>
                <a:latin typeface="Asap Condensed"/>
                <a:ea typeface="Asap Condensed"/>
                <a:cs typeface="Asap Condensed"/>
                <a:sym typeface="Asap Condensed"/>
              </a:rPr>
              <a:t>Objective</a:t>
            </a:r>
            <a:r>
              <a:rPr b="1" lang="en" sz="1600">
                <a:solidFill>
                  <a:srgbClr val="494949"/>
                </a:solidFill>
                <a:latin typeface="Asap Condensed"/>
                <a:ea typeface="Asap Condensed"/>
                <a:cs typeface="Asap Condensed"/>
                <a:sym typeface="Asap Condensed"/>
              </a:rPr>
              <a:t>: </a:t>
            </a:r>
            <a:r>
              <a:rPr lang="en" sz="1600">
                <a:solidFill>
                  <a:srgbClr val="A50A51"/>
                </a:solidFill>
                <a:latin typeface="Asap Condensed"/>
                <a:ea typeface="Asap Condensed"/>
                <a:cs typeface="Asap Condensed"/>
                <a:sym typeface="Asap Condensed"/>
              </a:rPr>
              <a:t>Reduce the length of time it takes to complete intakes.</a:t>
            </a:r>
            <a:endParaRPr sz="1600">
              <a:solidFill>
                <a:srgbClr val="A50A51"/>
              </a:solidFill>
              <a:latin typeface="Asap Condensed"/>
              <a:ea typeface="Asap Condensed"/>
              <a:cs typeface="Asap Condensed"/>
              <a:sym typeface="Asap Condensed"/>
            </a:endParaRPr>
          </a:p>
        </p:txBody>
      </p:sp>
      <p:sp>
        <p:nvSpPr>
          <p:cNvPr id="391" name="Google Shape;391;p63"/>
          <p:cNvSpPr txBox="1"/>
          <p:nvPr/>
        </p:nvSpPr>
        <p:spPr>
          <a:xfrm>
            <a:off x="301650" y="1885163"/>
            <a:ext cx="8540700" cy="1254000"/>
          </a:xfrm>
          <a:prstGeom prst="rect">
            <a:avLst/>
          </a:prstGeom>
          <a:solidFill>
            <a:srgbClr val="EEEDEB"/>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solidFill>
                  <a:srgbClr val="494949"/>
                </a:solidFill>
                <a:latin typeface="Asap Condensed"/>
                <a:ea typeface="Asap Condensed"/>
                <a:cs typeface="Asap Condensed"/>
                <a:sym typeface="Asap Condensed"/>
              </a:rPr>
              <a:t>What did you learn?</a:t>
            </a:r>
            <a:r>
              <a:rPr b="1" lang="en" sz="1600">
                <a:solidFill>
                  <a:srgbClr val="494949"/>
                </a:solidFill>
                <a:latin typeface="Asap Condensed"/>
                <a:ea typeface="Asap Condensed"/>
                <a:cs typeface="Asap Condensed"/>
                <a:sym typeface="Asap Condensed"/>
              </a:rPr>
              <a:t> </a:t>
            </a:r>
            <a:r>
              <a:rPr i="1" lang="en" sz="1600">
                <a:solidFill>
                  <a:srgbClr val="A50A51"/>
                </a:solidFill>
                <a:latin typeface="Asap Condensed"/>
                <a:ea typeface="Asap Condensed"/>
                <a:cs typeface="Asap Condensed"/>
                <a:sym typeface="Asap Condensed"/>
              </a:rPr>
              <a:t>[Tell us how it went]</a:t>
            </a:r>
            <a:endParaRPr i="1" sz="1600">
              <a:solidFill>
                <a:srgbClr val="A50A51"/>
              </a:solidFill>
              <a:latin typeface="Asap Condensed"/>
              <a:ea typeface="Asap Condensed"/>
              <a:cs typeface="Asap Condensed"/>
              <a:sym typeface="Asap Condensed"/>
            </a:endParaRPr>
          </a:p>
          <a:p>
            <a:pPr indent="0" lvl="0" marL="0" rtl="0" algn="l">
              <a:lnSpc>
                <a:spcPct val="115000"/>
              </a:lnSpc>
              <a:spcBef>
                <a:spcPts val="1000"/>
              </a:spcBef>
              <a:spcAft>
                <a:spcPts val="0"/>
              </a:spcAft>
              <a:buNone/>
            </a:pPr>
            <a:r>
              <a:t/>
            </a:r>
            <a:endParaRPr i="1" sz="1600">
              <a:solidFill>
                <a:srgbClr val="A50A51"/>
              </a:solidFill>
              <a:latin typeface="Asap Condensed"/>
              <a:ea typeface="Asap Condensed"/>
              <a:cs typeface="Asap Condensed"/>
              <a:sym typeface="Asap Condensed"/>
            </a:endParaRPr>
          </a:p>
          <a:p>
            <a:pPr indent="0" lvl="0" marL="0" rtl="0" algn="l">
              <a:lnSpc>
                <a:spcPct val="115000"/>
              </a:lnSpc>
              <a:spcBef>
                <a:spcPts val="1000"/>
              </a:spcBef>
              <a:spcAft>
                <a:spcPts val="1000"/>
              </a:spcAft>
              <a:buNone/>
            </a:pPr>
            <a:r>
              <a:t/>
            </a:r>
            <a:endParaRPr sz="1600">
              <a:solidFill>
                <a:srgbClr val="A50A51"/>
              </a:solidFill>
              <a:latin typeface="Asap Condensed"/>
              <a:ea typeface="Asap Condensed"/>
              <a:cs typeface="Asap Condensed"/>
              <a:sym typeface="Asap Condensed"/>
            </a:endParaRPr>
          </a:p>
        </p:txBody>
      </p:sp>
      <p:sp>
        <p:nvSpPr>
          <p:cNvPr id="392" name="Google Shape;392;p63"/>
          <p:cNvSpPr txBox="1"/>
          <p:nvPr/>
        </p:nvSpPr>
        <p:spPr>
          <a:xfrm>
            <a:off x="301650" y="3296125"/>
            <a:ext cx="8540700" cy="1254000"/>
          </a:xfrm>
          <a:prstGeom prst="rect">
            <a:avLst/>
          </a:prstGeom>
          <a:solidFill>
            <a:srgbClr val="EEEDEB"/>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solidFill>
                  <a:srgbClr val="494949"/>
                </a:solidFill>
                <a:latin typeface="Asap Condensed"/>
                <a:ea typeface="Asap Condensed"/>
                <a:cs typeface="Asap Condensed"/>
                <a:sym typeface="Asap Condensed"/>
              </a:rPr>
              <a:t>What’s next: </a:t>
            </a:r>
            <a:r>
              <a:rPr i="1" lang="en" sz="1600">
                <a:solidFill>
                  <a:srgbClr val="A50A51"/>
                </a:solidFill>
                <a:latin typeface="Asap Condensed"/>
                <a:ea typeface="Asap Condensed"/>
                <a:cs typeface="Asap Condensed"/>
                <a:sym typeface="Asap Condensed"/>
              </a:rPr>
              <a:t>[Plan your next test]</a:t>
            </a:r>
            <a:endParaRPr i="1" sz="1600">
              <a:solidFill>
                <a:srgbClr val="A50A51"/>
              </a:solidFill>
              <a:latin typeface="Asap Condensed"/>
              <a:ea typeface="Asap Condensed"/>
              <a:cs typeface="Asap Condensed"/>
              <a:sym typeface="Asap Condensed"/>
            </a:endParaRPr>
          </a:p>
          <a:p>
            <a:pPr indent="0" lvl="0" marL="0" rtl="0" algn="l">
              <a:lnSpc>
                <a:spcPct val="115000"/>
              </a:lnSpc>
              <a:spcBef>
                <a:spcPts val="1000"/>
              </a:spcBef>
              <a:spcAft>
                <a:spcPts val="0"/>
              </a:spcAft>
              <a:buNone/>
            </a:pPr>
            <a:r>
              <a:t/>
            </a:r>
            <a:endParaRPr i="1" sz="1600">
              <a:solidFill>
                <a:srgbClr val="A50A51"/>
              </a:solidFill>
              <a:latin typeface="Asap Condensed"/>
              <a:ea typeface="Asap Condensed"/>
              <a:cs typeface="Asap Condensed"/>
              <a:sym typeface="Asap Condensed"/>
            </a:endParaRPr>
          </a:p>
          <a:p>
            <a:pPr indent="0" lvl="0" marL="0" rtl="0" algn="l">
              <a:lnSpc>
                <a:spcPct val="115000"/>
              </a:lnSpc>
              <a:spcBef>
                <a:spcPts val="1000"/>
              </a:spcBef>
              <a:spcAft>
                <a:spcPts val="1000"/>
              </a:spcAft>
              <a:buNone/>
            </a:pPr>
            <a:r>
              <a:t/>
            </a:r>
            <a:endParaRPr i="1" sz="1600">
              <a:solidFill>
                <a:srgbClr val="A50A51"/>
              </a:solidFill>
              <a:latin typeface="Asap Condensed"/>
              <a:ea typeface="Asap Condensed"/>
              <a:cs typeface="Asap Condensed"/>
              <a:sym typeface="Asap Condensed"/>
            </a:endParaRPr>
          </a:p>
        </p:txBody>
      </p:sp>
      <p:sp>
        <p:nvSpPr>
          <p:cNvPr id="393" name="Google Shape;393;p63"/>
          <p:cNvSpPr txBox="1"/>
          <p:nvPr/>
        </p:nvSpPr>
        <p:spPr>
          <a:xfrm>
            <a:off x="3181200" y="1013925"/>
            <a:ext cx="2781600" cy="714300"/>
          </a:xfrm>
          <a:prstGeom prst="rect">
            <a:avLst/>
          </a:prstGeom>
          <a:solidFill>
            <a:srgbClr val="EEEDEB"/>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b="1" lang="en" sz="1600">
                <a:solidFill>
                  <a:srgbClr val="494949"/>
                </a:solidFill>
                <a:latin typeface="Asap Condensed"/>
                <a:ea typeface="Asap Condensed"/>
                <a:cs typeface="Asap Condensed"/>
                <a:sym typeface="Asap Condensed"/>
              </a:rPr>
              <a:t>Test</a:t>
            </a:r>
            <a:r>
              <a:rPr b="1" lang="en" sz="1600">
                <a:solidFill>
                  <a:srgbClr val="494949"/>
                </a:solidFill>
                <a:latin typeface="Asap Condensed"/>
                <a:ea typeface="Asap Condensed"/>
                <a:cs typeface="Asap Condensed"/>
                <a:sym typeface="Asap Condensed"/>
              </a:rPr>
              <a:t>: </a:t>
            </a:r>
            <a:r>
              <a:rPr lang="en" sz="1600">
                <a:solidFill>
                  <a:srgbClr val="A50A51"/>
                </a:solidFill>
                <a:latin typeface="Asap Condensed"/>
                <a:ea typeface="Asap Condensed"/>
                <a:cs typeface="Asap Condensed"/>
                <a:sym typeface="Asap Condensed"/>
              </a:rPr>
              <a:t>Collect as much information need for the intake as possible.</a:t>
            </a:r>
            <a:endParaRPr sz="1600">
              <a:solidFill>
                <a:srgbClr val="A50A51"/>
              </a:solidFill>
              <a:latin typeface="Asap Condensed"/>
              <a:ea typeface="Asap Condensed"/>
              <a:cs typeface="Asap Condensed"/>
              <a:sym typeface="Asap Condensed"/>
            </a:endParaRPr>
          </a:p>
        </p:txBody>
      </p:sp>
      <p:sp>
        <p:nvSpPr>
          <p:cNvPr id="394" name="Google Shape;394;p63"/>
          <p:cNvSpPr txBox="1"/>
          <p:nvPr/>
        </p:nvSpPr>
        <p:spPr>
          <a:xfrm>
            <a:off x="6060750" y="1013925"/>
            <a:ext cx="2781600" cy="714300"/>
          </a:xfrm>
          <a:prstGeom prst="rect">
            <a:avLst/>
          </a:prstGeom>
          <a:solidFill>
            <a:srgbClr val="EEEDEB"/>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b="1" lang="en" sz="1600">
                <a:solidFill>
                  <a:srgbClr val="494949"/>
                </a:solidFill>
                <a:latin typeface="Asap Condensed"/>
                <a:ea typeface="Asap Condensed"/>
                <a:cs typeface="Asap Condensed"/>
                <a:sym typeface="Asap Condensed"/>
              </a:rPr>
              <a:t>Prediction</a:t>
            </a:r>
            <a:r>
              <a:rPr b="1" lang="en" sz="1600">
                <a:solidFill>
                  <a:srgbClr val="494949"/>
                </a:solidFill>
                <a:latin typeface="Asap Condensed"/>
                <a:ea typeface="Asap Condensed"/>
                <a:cs typeface="Asap Condensed"/>
                <a:sym typeface="Asap Condensed"/>
              </a:rPr>
              <a:t>: </a:t>
            </a:r>
            <a:r>
              <a:rPr lang="en" sz="1600">
                <a:solidFill>
                  <a:srgbClr val="A50A51"/>
                </a:solidFill>
                <a:latin typeface="Asap Condensed"/>
                <a:ea typeface="Asap Condensed"/>
                <a:cs typeface="Asap Condensed"/>
                <a:sym typeface="Asap Condensed"/>
              </a:rPr>
              <a:t>Utilizing HMIS can reduce duplicate data collection</a:t>
            </a:r>
            <a:endParaRPr sz="1600">
              <a:solidFill>
                <a:srgbClr val="A50A51"/>
              </a:solidFill>
              <a:latin typeface="Asap Condensed"/>
              <a:ea typeface="Asap Condensed"/>
              <a:cs typeface="Asap Condensed"/>
              <a:sym typeface="Asap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1" name="Shape 161"/>
        <p:cNvGrpSpPr/>
        <p:nvPr/>
      </p:nvGrpSpPr>
      <p:grpSpPr>
        <a:xfrm>
          <a:off x="0" y="0"/>
          <a:ext cx="0" cy="0"/>
          <a:chOff x="0" y="0"/>
          <a:chExt cx="0" cy="0"/>
        </a:xfrm>
      </p:grpSpPr>
      <p:pic>
        <p:nvPicPr>
          <p:cNvPr id="162" name="Google Shape;162;p37"/>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163" name="Google Shape;163;p37"/>
          <p:cNvSpPr txBox="1"/>
          <p:nvPr>
            <p:ph type="title"/>
          </p:nvPr>
        </p:nvSpPr>
        <p:spPr>
          <a:xfrm>
            <a:off x="329250" y="2374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3600">
                <a:solidFill>
                  <a:srgbClr val="434343"/>
                </a:solidFill>
                <a:highlight>
                  <a:srgbClr val="F3F3F3"/>
                </a:highlight>
                <a:latin typeface="Asap Condensed"/>
                <a:ea typeface="Asap Condensed"/>
                <a:cs typeface="Asap Condensed"/>
                <a:sym typeface="Asap Condensed"/>
              </a:rPr>
              <a:t>In the System Flow cohort, we’re reducing the length of time clients spend on our by-name lists</a:t>
            </a:r>
            <a:endParaRPr b="1" sz="3600">
              <a:solidFill>
                <a:srgbClr val="434343"/>
              </a:solidFill>
              <a:highlight>
                <a:srgbClr val="F3F3F3"/>
              </a:highlight>
              <a:latin typeface="Asap Condensed"/>
              <a:ea typeface="Asap Condensed"/>
              <a:cs typeface="Asap Condensed"/>
              <a:sym typeface="Asap Condensed"/>
            </a:endParaRPr>
          </a:p>
          <a:p>
            <a:pPr indent="0" lvl="0" marL="0" rtl="0" algn="l">
              <a:spcBef>
                <a:spcPts val="0"/>
              </a:spcBef>
              <a:spcAft>
                <a:spcPts val="0"/>
              </a:spcAft>
              <a:buClr>
                <a:schemeClr val="dk2"/>
              </a:buClr>
              <a:buSzPts val="1100"/>
              <a:buFont typeface="Arial"/>
              <a:buNone/>
            </a:pPr>
            <a:r>
              <a:t/>
            </a:r>
            <a:endParaRPr b="1" sz="3600">
              <a:solidFill>
                <a:srgbClr val="434343"/>
              </a:solidFill>
              <a:highlight>
                <a:srgbClr val="F3F3F3"/>
              </a:highlight>
              <a:latin typeface="Asap Condensed"/>
              <a:ea typeface="Asap Condensed"/>
              <a:cs typeface="Asap Condensed"/>
              <a:sym typeface="Asap Condensed"/>
            </a:endParaRPr>
          </a:p>
          <a:p>
            <a:pPr indent="0" lvl="0" marL="0" rtl="0" algn="l">
              <a:spcBef>
                <a:spcPts val="0"/>
              </a:spcBef>
              <a:spcAft>
                <a:spcPts val="0"/>
              </a:spcAft>
              <a:buClr>
                <a:schemeClr val="dk2"/>
              </a:buClr>
              <a:buSzPts val="1100"/>
              <a:buFont typeface="Arial"/>
              <a:buNone/>
            </a:pPr>
            <a:r>
              <a:rPr b="1" lang="en" sz="3600">
                <a:solidFill>
                  <a:srgbClr val="434343"/>
                </a:solidFill>
                <a:highlight>
                  <a:srgbClr val="F3F3F3"/>
                </a:highlight>
                <a:latin typeface="Asap Condensed"/>
                <a:ea typeface="Asap Condensed"/>
                <a:cs typeface="Asap Condensed"/>
                <a:sym typeface="Asap Condensed"/>
              </a:rPr>
              <a:t>...and breaking open new strategies to house long stayers</a:t>
            </a:r>
            <a:endParaRPr b="1" sz="3600">
              <a:solidFill>
                <a:srgbClr val="434343"/>
              </a:solidFill>
              <a:highlight>
                <a:srgbClr val="F3F3F3"/>
              </a:highlight>
              <a:latin typeface="Asap Condensed"/>
              <a:ea typeface="Asap Condensed"/>
              <a:cs typeface="Asap Condensed"/>
              <a:sym typeface="Asap Condense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8" name="Shape 398"/>
        <p:cNvGrpSpPr/>
        <p:nvPr/>
      </p:nvGrpSpPr>
      <p:grpSpPr>
        <a:xfrm>
          <a:off x="0" y="0"/>
          <a:ext cx="0" cy="0"/>
          <a:chOff x="0" y="0"/>
          <a:chExt cx="0" cy="0"/>
        </a:xfrm>
      </p:grpSpPr>
      <p:pic>
        <p:nvPicPr>
          <p:cNvPr id="399" name="Google Shape;399;p64"/>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400" name="Google Shape;400;p64"/>
          <p:cNvSpPr txBox="1"/>
          <p:nvPr>
            <p:ph type="title"/>
          </p:nvPr>
        </p:nvSpPr>
        <p:spPr>
          <a:xfrm>
            <a:off x="193175" y="1229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Lake County</a:t>
            </a:r>
            <a:r>
              <a:rPr b="1" lang="en" sz="4000">
                <a:solidFill>
                  <a:srgbClr val="12B5EA"/>
                </a:solidFill>
                <a:highlight>
                  <a:srgbClr val="12B5EA"/>
                </a:highlight>
                <a:latin typeface="Asap Condensed"/>
                <a:ea typeface="Asap Condensed"/>
                <a:cs typeface="Asap Condensed"/>
                <a:sym typeface="Asap Condensed"/>
              </a:rPr>
              <a:t>.</a:t>
            </a:r>
            <a:r>
              <a:rPr b="1" lang="en" sz="4000">
                <a:solidFill>
                  <a:srgbClr val="FFFFFF"/>
                </a:solidFill>
                <a:highlight>
                  <a:srgbClr val="12B5EA"/>
                </a:highlight>
                <a:latin typeface="Asap Condensed"/>
                <a:ea typeface="Asap Condensed"/>
                <a:cs typeface="Asap Condensed"/>
                <a:sym typeface="Asap Condensed"/>
              </a:rPr>
              <a:t>   </a:t>
            </a:r>
            <a:endParaRPr b="1" sz="4000">
              <a:solidFill>
                <a:srgbClr val="12B5EA"/>
              </a:solidFill>
              <a:highlight>
                <a:srgbClr val="12B5EA"/>
              </a:highlight>
              <a:latin typeface="Asap Condensed"/>
              <a:ea typeface="Asap Condensed"/>
              <a:cs typeface="Asap Condensed"/>
              <a:sym typeface="Asap Condensed"/>
            </a:endParaRPr>
          </a:p>
        </p:txBody>
      </p:sp>
      <p:sp>
        <p:nvSpPr>
          <p:cNvPr id="401" name="Google Shape;401;p64"/>
          <p:cNvSpPr txBox="1"/>
          <p:nvPr/>
        </p:nvSpPr>
        <p:spPr>
          <a:xfrm>
            <a:off x="301650" y="1013925"/>
            <a:ext cx="2781600" cy="714300"/>
          </a:xfrm>
          <a:prstGeom prst="rect">
            <a:avLst/>
          </a:prstGeom>
          <a:solidFill>
            <a:srgbClr val="EEEDEB"/>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b="1" lang="en" sz="1600">
                <a:solidFill>
                  <a:srgbClr val="494949"/>
                </a:solidFill>
                <a:latin typeface="Asap Condensed"/>
                <a:ea typeface="Asap Condensed"/>
                <a:cs typeface="Asap Condensed"/>
                <a:sym typeface="Asap Condensed"/>
              </a:rPr>
              <a:t>Objective: </a:t>
            </a:r>
            <a:r>
              <a:rPr lang="en" sz="1600">
                <a:solidFill>
                  <a:srgbClr val="A50A51"/>
                </a:solidFill>
                <a:latin typeface="Asap Condensed"/>
                <a:ea typeface="Asap Condensed"/>
                <a:cs typeface="Asap Condensed"/>
                <a:sym typeface="Asap Condensed"/>
              </a:rPr>
              <a:t>Identify creative housing options to free up PSH</a:t>
            </a:r>
            <a:endParaRPr sz="1600">
              <a:solidFill>
                <a:srgbClr val="A50A51"/>
              </a:solidFill>
              <a:latin typeface="Asap Condensed"/>
              <a:ea typeface="Asap Condensed"/>
              <a:cs typeface="Asap Condensed"/>
              <a:sym typeface="Asap Condensed"/>
            </a:endParaRPr>
          </a:p>
        </p:txBody>
      </p:sp>
      <p:sp>
        <p:nvSpPr>
          <p:cNvPr id="402" name="Google Shape;402;p64"/>
          <p:cNvSpPr txBox="1"/>
          <p:nvPr/>
        </p:nvSpPr>
        <p:spPr>
          <a:xfrm>
            <a:off x="301650" y="1885163"/>
            <a:ext cx="8540700" cy="1280700"/>
          </a:xfrm>
          <a:prstGeom prst="rect">
            <a:avLst/>
          </a:prstGeom>
          <a:solidFill>
            <a:srgbClr val="EEEDEB"/>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b="1" lang="en" sz="1600">
                <a:solidFill>
                  <a:srgbClr val="494949"/>
                </a:solidFill>
                <a:latin typeface="Asap Condensed"/>
                <a:ea typeface="Asap Condensed"/>
                <a:cs typeface="Asap Condensed"/>
                <a:sym typeface="Asap Condensed"/>
              </a:rPr>
              <a:t>What did you learn? </a:t>
            </a:r>
            <a:r>
              <a:rPr lang="en" sz="1600">
                <a:solidFill>
                  <a:srgbClr val="A50A51"/>
                </a:solidFill>
                <a:latin typeface="Asap Condensed"/>
                <a:ea typeface="Asap Condensed"/>
                <a:cs typeface="Asap Condensed"/>
                <a:sym typeface="Asap Condensed"/>
              </a:rPr>
              <a:t>1 client has gone through the process of getting onto a move-on voucher, and is identifying a unit - freeing up that spot should allow someone with higher vulnerability to move into the existing PSH slot. Creating a vacancy is half of the solution, and the other half is matching an appropriate household into the unit. The solution isn’t </a:t>
            </a:r>
            <a:r>
              <a:rPr i="1" lang="en" sz="1600">
                <a:solidFill>
                  <a:srgbClr val="A50A51"/>
                </a:solidFill>
                <a:latin typeface="Asap Condensed"/>
                <a:ea typeface="Asap Condensed"/>
                <a:cs typeface="Asap Condensed"/>
                <a:sym typeface="Asap Condensed"/>
              </a:rPr>
              <a:t>just</a:t>
            </a:r>
            <a:r>
              <a:rPr lang="en" sz="1600">
                <a:solidFill>
                  <a:srgbClr val="A50A51"/>
                </a:solidFill>
                <a:latin typeface="Asap Condensed"/>
                <a:ea typeface="Asap Condensed"/>
                <a:cs typeface="Asap Condensed"/>
                <a:sym typeface="Asap Condensed"/>
              </a:rPr>
              <a:t> the vacancy</a:t>
            </a:r>
            <a:endParaRPr/>
          </a:p>
        </p:txBody>
      </p:sp>
      <p:sp>
        <p:nvSpPr>
          <p:cNvPr id="403" name="Google Shape;403;p64"/>
          <p:cNvSpPr txBox="1"/>
          <p:nvPr/>
        </p:nvSpPr>
        <p:spPr>
          <a:xfrm>
            <a:off x="301650" y="3296125"/>
            <a:ext cx="8540700" cy="1408800"/>
          </a:xfrm>
          <a:prstGeom prst="rect">
            <a:avLst/>
          </a:prstGeom>
          <a:solidFill>
            <a:srgbClr val="EEEDEB"/>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solidFill>
                  <a:srgbClr val="494949"/>
                </a:solidFill>
                <a:latin typeface="Asap Condensed"/>
                <a:ea typeface="Asap Condensed"/>
                <a:cs typeface="Asap Condensed"/>
                <a:sym typeface="Asap Condensed"/>
              </a:rPr>
              <a:t>What’s next: </a:t>
            </a:r>
            <a:r>
              <a:rPr lang="en" sz="1600">
                <a:solidFill>
                  <a:srgbClr val="A50A51"/>
                </a:solidFill>
                <a:latin typeface="Asap Condensed"/>
                <a:ea typeface="Asap Condensed"/>
                <a:cs typeface="Asap Condensed"/>
                <a:sym typeface="Asap Condensed"/>
              </a:rPr>
              <a:t>Work earlier to identify housing needs for each client.</a:t>
            </a:r>
            <a:endParaRPr sz="1600">
              <a:solidFill>
                <a:srgbClr val="A50A51"/>
              </a:solidFill>
              <a:latin typeface="Asap Condensed"/>
              <a:ea typeface="Asap Condensed"/>
              <a:cs typeface="Asap Condensed"/>
              <a:sym typeface="Asap Condensed"/>
            </a:endParaRPr>
          </a:p>
          <a:p>
            <a:pPr indent="0" lvl="0" marL="0" rtl="0" algn="l">
              <a:lnSpc>
                <a:spcPct val="115000"/>
              </a:lnSpc>
              <a:spcBef>
                <a:spcPts val="1000"/>
              </a:spcBef>
              <a:spcAft>
                <a:spcPts val="1000"/>
              </a:spcAft>
              <a:buNone/>
            </a:pPr>
            <a:r>
              <a:rPr lang="en" sz="1600">
                <a:solidFill>
                  <a:srgbClr val="A50A51"/>
                </a:solidFill>
                <a:latin typeface="Asap Condensed"/>
                <a:ea typeface="Asap Condensed"/>
                <a:cs typeface="Asap Condensed"/>
                <a:sym typeface="Asap Condensed"/>
              </a:rPr>
              <a:t>Find 2 clients who are next in queue for PSH and do a housing needs assessment on them to see if a household can be matched to new vacancies more quickly. Two impact points: 1) keeping vacancy open shorter time, 2) keeping household homeless for less time.</a:t>
            </a:r>
            <a:endParaRPr i="1" sz="1600">
              <a:solidFill>
                <a:srgbClr val="A50A51"/>
              </a:solidFill>
              <a:latin typeface="Asap Condensed"/>
              <a:ea typeface="Asap Condensed"/>
              <a:cs typeface="Asap Condensed"/>
              <a:sym typeface="Asap Condensed"/>
            </a:endParaRPr>
          </a:p>
        </p:txBody>
      </p:sp>
      <p:sp>
        <p:nvSpPr>
          <p:cNvPr id="404" name="Google Shape;404;p64"/>
          <p:cNvSpPr txBox="1"/>
          <p:nvPr/>
        </p:nvSpPr>
        <p:spPr>
          <a:xfrm>
            <a:off x="3181200" y="1013925"/>
            <a:ext cx="2781600" cy="714300"/>
          </a:xfrm>
          <a:prstGeom prst="rect">
            <a:avLst/>
          </a:prstGeom>
          <a:solidFill>
            <a:srgbClr val="EEEDEB"/>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b="1" lang="en" sz="1600">
                <a:solidFill>
                  <a:srgbClr val="494949"/>
                </a:solidFill>
                <a:latin typeface="Asap Condensed"/>
                <a:ea typeface="Asap Condensed"/>
                <a:cs typeface="Asap Condensed"/>
                <a:sym typeface="Asap Condensed"/>
              </a:rPr>
              <a:t>Test: </a:t>
            </a:r>
            <a:r>
              <a:rPr lang="en" sz="1600">
                <a:solidFill>
                  <a:srgbClr val="A50A51"/>
                </a:solidFill>
                <a:latin typeface="Asap Condensed"/>
                <a:ea typeface="Asap Condensed"/>
                <a:cs typeface="Asap Condensed"/>
                <a:sym typeface="Asap Condensed"/>
              </a:rPr>
              <a:t>House 2 clients through EHV program</a:t>
            </a:r>
            <a:endParaRPr sz="1600">
              <a:solidFill>
                <a:srgbClr val="A50A51"/>
              </a:solidFill>
              <a:latin typeface="Asap Condensed"/>
              <a:ea typeface="Asap Condensed"/>
              <a:cs typeface="Asap Condensed"/>
              <a:sym typeface="Asap Condensed"/>
            </a:endParaRPr>
          </a:p>
        </p:txBody>
      </p:sp>
      <p:sp>
        <p:nvSpPr>
          <p:cNvPr id="405" name="Google Shape;405;p64"/>
          <p:cNvSpPr txBox="1"/>
          <p:nvPr/>
        </p:nvSpPr>
        <p:spPr>
          <a:xfrm>
            <a:off x="6060750" y="1013925"/>
            <a:ext cx="2781600" cy="652500"/>
          </a:xfrm>
          <a:prstGeom prst="rect">
            <a:avLst/>
          </a:prstGeom>
          <a:solidFill>
            <a:srgbClr val="EEEDEB"/>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b="1" lang="en" sz="1600">
                <a:solidFill>
                  <a:srgbClr val="494949"/>
                </a:solidFill>
                <a:latin typeface="Asap Condensed"/>
                <a:ea typeface="Asap Condensed"/>
                <a:cs typeface="Asap Condensed"/>
                <a:sym typeface="Asap Condensed"/>
              </a:rPr>
              <a:t>Prediction: </a:t>
            </a:r>
            <a:r>
              <a:rPr lang="en" sz="1200">
                <a:solidFill>
                  <a:srgbClr val="A50A51"/>
                </a:solidFill>
                <a:latin typeface="Asap Condensed"/>
                <a:ea typeface="Asap Condensed"/>
                <a:cs typeface="Asap Condensed"/>
                <a:sym typeface="Asap Condensed"/>
              </a:rPr>
              <a:t>Team will develop new muscle for utilizing creative housing options</a:t>
            </a:r>
            <a:endParaRPr sz="1200">
              <a:solidFill>
                <a:srgbClr val="A50A51"/>
              </a:solidFill>
              <a:latin typeface="Asap Condensed"/>
              <a:ea typeface="Asap Condensed"/>
              <a:cs typeface="Asap Condensed"/>
              <a:sym typeface="Asap Condense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9" name="Shape 409"/>
        <p:cNvGrpSpPr/>
        <p:nvPr/>
      </p:nvGrpSpPr>
      <p:grpSpPr>
        <a:xfrm>
          <a:off x="0" y="0"/>
          <a:ext cx="0" cy="0"/>
          <a:chOff x="0" y="0"/>
          <a:chExt cx="0" cy="0"/>
        </a:xfrm>
      </p:grpSpPr>
      <p:pic>
        <p:nvPicPr>
          <p:cNvPr id="410" name="Google Shape;410;p65"/>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411" name="Google Shape;411;p65"/>
          <p:cNvSpPr txBox="1"/>
          <p:nvPr>
            <p:ph type="title"/>
          </p:nvPr>
        </p:nvSpPr>
        <p:spPr>
          <a:xfrm>
            <a:off x="193175" y="1229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Middlesex County</a:t>
            </a:r>
            <a:r>
              <a:rPr b="1" lang="en" sz="4000">
                <a:solidFill>
                  <a:srgbClr val="12B5EA"/>
                </a:solidFill>
                <a:highlight>
                  <a:srgbClr val="12B5EA"/>
                </a:highlight>
                <a:latin typeface="Asap Condensed"/>
                <a:ea typeface="Asap Condensed"/>
                <a:cs typeface="Asap Condensed"/>
                <a:sym typeface="Asap Condensed"/>
              </a:rPr>
              <a:t>.</a:t>
            </a:r>
            <a:r>
              <a:rPr b="1" lang="en" sz="4000">
                <a:solidFill>
                  <a:srgbClr val="FFFFFF"/>
                </a:solidFill>
                <a:highlight>
                  <a:srgbClr val="12B5EA"/>
                </a:highlight>
                <a:latin typeface="Asap Condensed"/>
                <a:ea typeface="Asap Condensed"/>
                <a:cs typeface="Asap Condensed"/>
                <a:sym typeface="Asap Condensed"/>
              </a:rPr>
              <a:t>   </a:t>
            </a:r>
            <a:endParaRPr b="1" sz="4000">
              <a:solidFill>
                <a:srgbClr val="12B5EA"/>
              </a:solidFill>
              <a:highlight>
                <a:srgbClr val="12B5EA"/>
              </a:highlight>
              <a:latin typeface="Asap Condensed"/>
              <a:ea typeface="Asap Condensed"/>
              <a:cs typeface="Asap Condensed"/>
              <a:sym typeface="Asap Condensed"/>
            </a:endParaRPr>
          </a:p>
        </p:txBody>
      </p:sp>
      <p:sp>
        <p:nvSpPr>
          <p:cNvPr id="412" name="Google Shape;412;p65"/>
          <p:cNvSpPr txBox="1"/>
          <p:nvPr/>
        </p:nvSpPr>
        <p:spPr>
          <a:xfrm>
            <a:off x="301650" y="1013925"/>
            <a:ext cx="2781600" cy="714300"/>
          </a:xfrm>
          <a:prstGeom prst="rect">
            <a:avLst/>
          </a:prstGeom>
          <a:solidFill>
            <a:srgbClr val="EEEDEB"/>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b="1" lang="en" sz="1600">
                <a:solidFill>
                  <a:srgbClr val="494949"/>
                </a:solidFill>
                <a:latin typeface="Asap Condensed"/>
                <a:ea typeface="Asap Condensed"/>
                <a:cs typeface="Asap Condensed"/>
                <a:sym typeface="Asap Condensed"/>
              </a:rPr>
              <a:t>Objective: </a:t>
            </a:r>
            <a:r>
              <a:rPr lang="en" sz="1600">
                <a:solidFill>
                  <a:srgbClr val="A50A51"/>
                </a:solidFill>
                <a:latin typeface="Asap Condensed"/>
                <a:ea typeface="Asap Condensed"/>
                <a:cs typeface="Asap Condensed"/>
                <a:sym typeface="Asap Condensed"/>
              </a:rPr>
              <a:t>Reduce the length of time it takes to match with a unit</a:t>
            </a:r>
            <a:endParaRPr sz="1600">
              <a:solidFill>
                <a:srgbClr val="A50A51"/>
              </a:solidFill>
              <a:latin typeface="Asap Condensed"/>
              <a:ea typeface="Asap Condensed"/>
              <a:cs typeface="Asap Condensed"/>
              <a:sym typeface="Asap Condensed"/>
            </a:endParaRPr>
          </a:p>
        </p:txBody>
      </p:sp>
      <p:sp>
        <p:nvSpPr>
          <p:cNvPr id="413" name="Google Shape;413;p65"/>
          <p:cNvSpPr txBox="1"/>
          <p:nvPr/>
        </p:nvSpPr>
        <p:spPr>
          <a:xfrm>
            <a:off x="301650" y="1885163"/>
            <a:ext cx="8540700" cy="1563900"/>
          </a:xfrm>
          <a:prstGeom prst="rect">
            <a:avLst/>
          </a:prstGeom>
          <a:solidFill>
            <a:srgbClr val="EEEDEB"/>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b="1" lang="en" sz="1600">
                <a:solidFill>
                  <a:srgbClr val="494949"/>
                </a:solidFill>
                <a:latin typeface="Asap Condensed"/>
                <a:ea typeface="Asap Condensed"/>
                <a:cs typeface="Asap Condensed"/>
                <a:sym typeface="Asap Condensed"/>
              </a:rPr>
              <a:t>What did you learn? </a:t>
            </a:r>
            <a:r>
              <a:rPr lang="en" sz="1600">
                <a:solidFill>
                  <a:srgbClr val="A50A51"/>
                </a:solidFill>
                <a:latin typeface="Asap Condensed"/>
                <a:ea typeface="Asap Condensed"/>
                <a:cs typeface="Asap Condensed"/>
                <a:sym typeface="Asap Condensed"/>
              </a:rPr>
              <a:t>Have not started using funding yet, but have developed protocol for funds. Waiting on final approval from supervisors in order to start testing. Decided to split flex funding 2 ways: give CMs gift cards directly for incentives for engagement, and also have a way to pay more substantial fees associated with navigation. Interested in impact on clients, as well as impact on CM’s self-advocacy/agency. Does seem to encourage CMs so far</a:t>
            </a:r>
            <a:endParaRPr sz="1600">
              <a:solidFill>
                <a:srgbClr val="A50A51"/>
              </a:solidFill>
              <a:latin typeface="Asap Condensed"/>
              <a:ea typeface="Asap Condensed"/>
              <a:cs typeface="Asap Condensed"/>
              <a:sym typeface="Asap Condensed"/>
            </a:endParaRPr>
          </a:p>
        </p:txBody>
      </p:sp>
      <p:sp>
        <p:nvSpPr>
          <p:cNvPr id="414" name="Google Shape;414;p65"/>
          <p:cNvSpPr txBox="1"/>
          <p:nvPr/>
        </p:nvSpPr>
        <p:spPr>
          <a:xfrm>
            <a:off x="301650" y="3536675"/>
            <a:ext cx="8540700" cy="1254000"/>
          </a:xfrm>
          <a:prstGeom prst="rect">
            <a:avLst/>
          </a:prstGeom>
          <a:solidFill>
            <a:srgbClr val="EEEDEB"/>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solidFill>
                  <a:srgbClr val="494949"/>
                </a:solidFill>
                <a:latin typeface="Asap Condensed"/>
                <a:ea typeface="Asap Condensed"/>
                <a:cs typeface="Asap Condensed"/>
                <a:sym typeface="Asap Condensed"/>
              </a:rPr>
              <a:t>What’s next: </a:t>
            </a:r>
            <a:r>
              <a:rPr i="1" lang="en" sz="1600">
                <a:solidFill>
                  <a:srgbClr val="A50A51"/>
                </a:solidFill>
                <a:latin typeface="Asap Condensed"/>
                <a:ea typeface="Asap Condensed"/>
                <a:cs typeface="Asap Condensed"/>
                <a:sym typeface="Asap Condensed"/>
              </a:rPr>
              <a:t>[Plan your next test]</a:t>
            </a:r>
            <a:endParaRPr i="1" sz="1600">
              <a:solidFill>
                <a:srgbClr val="A50A51"/>
              </a:solidFill>
              <a:latin typeface="Asap Condensed"/>
              <a:ea typeface="Asap Condensed"/>
              <a:cs typeface="Asap Condensed"/>
              <a:sym typeface="Asap Condensed"/>
            </a:endParaRPr>
          </a:p>
          <a:p>
            <a:pPr indent="0" lvl="0" marL="0" rtl="0" algn="l">
              <a:lnSpc>
                <a:spcPct val="115000"/>
              </a:lnSpc>
              <a:spcBef>
                <a:spcPts val="1000"/>
              </a:spcBef>
              <a:spcAft>
                <a:spcPts val="0"/>
              </a:spcAft>
              <a:buNone/>
            </a:pPr>
            <a:r>
              <a:t/>
            </a:r>
            <a:endParaRPr i="1" sz="1600">
              <a:solidFill>
                <a:srgbClr val="A50A51"/>
              </a:solidFill>
              <a:latin typeface="Asap Condensed"/>
              <a:ea typeface="Asap Condensed"/>
              <a:cs typeface="Asap Condensed"/>
              <a:sym typeface="Asap Condensed"/>
            </a:endParaRPr>
          </a:p>
          <a:p>
            <a:pPr indent="0" lvl="0" marL="0" rtl="0" algn="l">
              <a:lnSpc>
                <a:spcPct val="115000"/>
              </a:lnSpc>
              <a:spcBef>
                <a:spcPts val="1000"/>
              </a:spcBef>
              <a:spcAft>
                <a:spcPts val="1000"/>
              </a:spcAft>
              <a:buNone/>
            </a:pPr>
            <a:r>
              <a:t/>
            </a:r>
            <a:endParaRPr i="1" sz="1600">
              <a:solidFill>
                <a:srgbClr val="A50A51"/>
              </a:solidFill>
              <a:latin typeface="Asap Condensed"/>
              <a:ea typeface="Asap Condensed"/>
              <a:cs typeface="Asap Condensed"/>
              <a:sym typeface="Asap Condensed"/>
            </a:endParaRPr>
          </a:p>
        </p:txBody>
      </p:sp>
      <p:sp>
        <p:nvSpPr>
          <p:cNvPr id="415" name="Google Shape;415;p65"/>
          <p:cNvSpPr txBox="1"/>
          <p:nvPr/>
        </p:nvSpPr>
        <p:spPr>
          <a:xfrm>
            <a:off x="3181200" y="1013925"/>
            <a:ext cx="2781600" cy="714300"/>
          </a:xfrm>
          <a:prstGeom prst="rect">
            <a:avLst/>
          </a:prstGeom>
          <a:solidFill>
            <a:srgbClr val="EEEDEB"/>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b="1" lang="en" sz="1600">
                <a:solidFill>
                  <a:srgbClr val="494949"/>
                </a:solidFill>
                <a:latin typeface="Asap Condensed"/>
                <a:ea typeface="Asap Condensed"/>
                <a:cs typeface="Asap Condensed"/>
                <a:sym typeface="Asap Condensed"/>
              </a:rPr>
              <a:t>Test: </a:t>
            </a:r>
            <a:r>
              <a:rPr lang="en" sz="1600">
                <a:solidFill>
                  <a:srgbClr val="A50A51"/>
                </a:solidFill>
                <a:latin typeface="Asap Condensed"/>
                <a:ea typeface="Asap Condensed"/>
                <a:cs typeface="Asap Condensed"/>
                <a:sym typeface="Asap Condensed"/>
              </a:rPr>
              <a:t>Use flex funds to pay application fees, etc.</a:t>
            </a:r>
            <a:endParaRPr sz="1600">
              <a:solidFill>
                <a:srgbClr val="A50A51"/>
              </a:solidFill>
              <a:latin typeface="Asap Condensed"/>
              <a:ea typeface="Asap Condensed"/>
              <a:cs typeface="Asap Condensed"/>
              <a:sym typeface="Asap Condensed"/>
            </a:endParaRPr>
          </a:p>
        </p:txBody>
      </p:sp>
      <p:sp>
        <p:nvSpPr>
          <p:cNvPr id="416" name="Google Shape;416;p65"/>
          <p:cNvSpPr txBox="1"/>
          <p:nvPr/>
        </p:nvSpPr>
        <p:spPr>
          <a:xfrm>
            <a:off x="6060750" y="1013925"/>
            <a:ext cx="2781600" cy="714300"/>
          </a:xfrm>
          <a:prstGeom prst="rect">
            <a:avLst/>
          </a:prstGeom>
          <a:solidFill>
            <a:srgbClr val="EEEDEB"/>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b="1" lang="en" sz="1600">
                <a:solidFill>
                  <a:srgbClr val="494949"/>
                </a:solidFill>
                <a:latin typeface="Asap Condensed"/>
                <a:ea typeface="Asap Condensed"/>
                <a:cs typeface="Asap Condensed"/>
                <a:sym typeface="Asap Condensed"/>
              </a:rPr>
              <a:t>Prediction: </a:t>
            </a:r>
            <a:r>
              <a:rPr lang="en" sz="1600">
                <a:solidFill>
                  <a:srgbClr val="A50A51"/>
                </a:solidFill>
                <a:latin typeface="Asap Condensed"/>
                <a:ea typeface="Asap Condensed"/>
                <a:cs typeface="Asap Condensed"/>
                <a:sym typeface="Asap Condensed"/>
              </a:rPr>
              <a:t>Length of stay will reduce</a:t>
            </a:r>
            <a:endParaRPr sz="1600">
              <a:solidFill>
                <a:srgbClr val="A50A51"/>
              </a:solidFill>
              <a:latin typeface="Asap Condensed"/>
              <a:ea typeface="Asap Condensed"/>
              <a:cs typeface="Asap Condensed"/>
              <a:sym typeface="Asap Condense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0" name="Shape 420"/>
        <p:cNvGrpSpPr/>
        <p:nvPr/>
      </p:nvGrpSpPr>
      <p:grpSpPr>
        <a:xfrm>
          <a:off x="0" y="0"/>
          <a:ext cx="0" cy="0"/>
          <a:chOff x="0" y="0"/>
          <a:chExt cx="0" cy="0"/>
        </a:xfrm>
      </p:grpSpPr>
      <p:pic>
        <p:nvPicPr>
          <p:cNvPr id="421" name="Google Shape;421;p66"/>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422" name="Google Shape;422;p66"/>
          <p:cNvSpPr txBox="1"/>
          <p:nvPr>
            <p:ph type="title"/>
          </p:nvPr>
        </p:nvSpPr>
        <p:spPr>
          <a:xfrm>
            <a:off x="329250" y="22981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3600">
                <a:solidFill>
                  <a:srgbClr val="434343"/>
                </a:solidFill>
                <a:highlight>
                  <a:srgbClr val="F3F3F3"/>
                </a:highlight>
                <a:latin typeface="Asap Condensed"/>
                <a:ea typeface="Asap Condensed"/>
                <a:cs typeface="Asap Condensed"/>
                <a:sym typeface="Asap Condensed"/>
              </a:rPr>
              <a:t>Let’s head to Mural and plan your next test</a:t>
            </a:r>
            <a:endParaRPr i="1" sz="2000">
              <a:solidFill>
                <a:srgbClr val="434343"/>
              </a:solidFill>
              <a:highlight>
                <a:srgbClr val="F3F3F3"/>
              </a:highlight>
              <a:latin typeface="Asap Condensed"/>
              <a:ea typeface="Asap Condensed"/>
              <a:cs typeface="Asap Condensed"/>
              <a:sym typeface="Asap Condense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6" name="Shape 426"/>
        <p:cNvGrpSpPr/>
        <p:nvPr/>
      </p:nvGrpSpPr>
      <p:grpSpPr>
        <a:xfrm>
          <a:off x="0" y="0"/>
          <a:ext cx="0" cy="0"/>
          <a:chOff x="0" y="0"/>
          <a:chExt cx="0" cy="0"/>
        </a:xfrm>
      </p:grpSpPr>
      <p:pic>
        <p:nvPicPr>
          <p:cNvPr id="427" name="Google Shape;427;p67"/>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428" name="Google Shape;428;p67"/>
          <p:cNvSpPr txBox="1"/>
          <p:nvPr>
            <p:ph type="title"/>
          </p:nvPr>
        </p:nvSpPr>
        <p:spPr>
          <a:xfrm>
            <a:off x="193175" y="1229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Final step: Fill in a PDSA sheet!</a:t>
            </a:r>
            <a:r>
              <a:rPr b="1" lang="en" sz="4000">
                <a:solidFill>
                  <a:srgbClr val="12B5EA"/>
                </a:solidFill>
                <a:highlight>
                  <a:srgbClr val="12B5EA"/>
                </a:highlight>
                <a:latin typeface="Asap Condensed"/>
                <a:ea typeface="Asap Condensed"/>
                <a:cs typeface="Asap Condensed"/>
                <a:sym typeface="Asap Condensed"/>
              </a:rPr>
              <a:t>.</a:t>
            </a:r>
            <a:r>
              <a:rPr b="1" lang="en" sz="4000">
                <a:solidFill>
                  <a:srgbClr val="FFFFFF"/>
                </a:solidFill>
                <a:highlight>
                  <a:srgbClr val="12B5EA"/>
                </a:highlight>
                <a:latin typeface="Asap Condensed"/>
                <a:ea typeface="Asap Condensed"/>
                <a:cs typeface="Asap Condensed"/>
                <a:sym typeface="Asap Condensed"/>
              </a:rPr>
              <a:t>   </a:t>
            </a:r>
            <a:endParaRPr b="1" sz="4000">
              <a:solidFill>
                <a:srgbClr val="12B5EA"/>
              </a:solidFill>
              <a:highlight>
                <a:srgbClr val="12B5EA"/>
              </a:highlight>
              <a:latin typeface="Asap Condensed"/>
              <a:ea typeface="Asap Condensed"/>
              <a:cs typeface="Asap Condensed"/>
              <a:sym typeface="Asap Condensed"/>
            </a:endParaRPr>
          </a:p>
        </p:txBody>
      </p:sp>
      <p:pic>
        <p:nvPicPr>
          <p:cNvPr id="429" name="Google Shape;429;p67">
            <a:hlinkClick r:id="rId4"/>
          </p:cNvPr>
          <p:cNvPicPr preferRelativeResize="0"/>
          <p:nvPr/>
        </p:nvPicPr>
        <p:blipFill>
          <a:blip r:embed="rId5">
            <a:alphaModFix/>
          </a:blip>
          <a:stretch>
            <a:fillRect/>
          </a:stretch>
        </p:blipFill>
        <p:spPr>
          <a:xfrm>
            <a:off x="2095513" y="1013925"/>
            <a:ext cx="4952978" cy="38247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3" name="Shape 433"/>
        <p:cNvGrpSpPr/>
        <p:nvPr/>
      </p:nvGrpSpPr>
      <p:grpSpPr>
        <a:xfrm>
          <a:off x="0" y="0"/>
          <a:ext cx="0" cy="0"/>
          <a:chOff x="0" y="0"/>
          <a:chExt cx="0" cy="0"/>
        </a:xfrm>
      </p:grpSpPr>
      <p:sp>
        <p:nvSpPr>
          <p:cNvPr id="434" name="Google Shape;434;p68"/>
          <p:cNvSpPr txBox="1"/>
          <p:nvPr>
            <p:ph type="title"/>
          </p:nvPr>
        </p:nvSpPr>
        <p:spPr>
          <a:xfrm>
            <a:off x="371475" y="23589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4400">
                <a:solidFill>
                  <a:srgbClr val="12B5EA"/>
                </a:solidFill>
                <a:highlight>
                  <a:schemeClr val="lt1"/>
                </a:highlight>
                <a:latin typeface="Asap Condensed"/>
                <a:ea typeface="Asap Condensed"/>
                <a:cs typeface="Asap Condensed"/>
                <a:sym typeface="Asap Condensed"/>
              </a:rPr>
              <a:t> </a:t>
            </a:r>
            <a:r>
              <a:rPr b="1" lang="en" sz="4400">
                <a:solidFill>
                  <a:srgbClr val="FF6F0C"/>
                </a:solidFill>
                <a:highlight>
                  <a:schemeClr val="lt1"/>
                </a:highlight>
                <a:latin typeface="Asap Condensed"/>
                <a:ea typeface="Asap Condensed"/>
                <a:cs typeface="Asap Condensed"/>
                <a:sym typeface="Asap Condensed"/>
              </a:rPr>
              <a:t>For the next month...</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pic>
        <p:nvPicPr>
          <p:cNvPr id="435" name="Google Shape;435;p68"/>
          <p:cNvPicPr preferRelativeResize="0"/>
          <p:nvPr/>
        </p:nvPicPr>
        <p:blipFill>
          <a:blip r:embed="rId3">
            <a:alphaModFix/>
          </a:blip>
          <a:stretch>
            <a:fillRect/>
          </a:stretch>
        </p:blipFill>
        <p:spPr>
          <a:xfrm>
            <a:off x="482398" y="4691725"/>
            <a:ext cx="385200" cy="3936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9" name="Shape 439"/>
        <p:cNvGrpSpPr/>
        <p:nvPr/>
      </p:nvGrpSpPr>
      <p:grpSpPr>
        <a:xfrm>
          <a:off x="0" y="0"/>
          <a:ext cx="0" cy="0"/>
          <a:chOff x="0" y="0"/>
          <a:chExt cx="0" cy="0"/>
        </a:xfrm>
      </p:grpSpPr>
      <p:pic>
        <p:nvPicPr>
          <p:cNvPr id="440" name="Google Shape;440;p69"/>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441" name="Google Shape;441;p69"/>
          <p:cNvSpPr txBox="1"/>
          <p:nvPr/>
        </p:nvSpPr>
        <p:spPr>
          <a:xfrm>
            <a:off x="417050" y="1100075"/>
            <a:ext cx="8222100" cy="3646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Fill in your </a:t>
            </a:r>
            <a:r>
              <a:rPr lang="en" sz="1800" u="sng">
                <a:solidFill>
                  <a:schemeClr val="hlink"/>
                </a:solidFill>
                <a:latin typeface="Asap Condensed"/>
                <a:ea typeface="Asap Condensed"/>
                <a:cs typeface="Asap Condensed"/>
                <a:sym typeface="Asap Condensed"/>
                <a:hlinkClick r:id="rId4"/>
              </a:rPr>
              <a:t>PDSA  worksheet</a:t>
            </a:r>
            <a:r>
              <a:rPr lang="en" sz="1800">
                <a:solidFill>
                  <a:srgbClr val="666666"/>
                </a:solidFill>
                <a:latin typeface="Asap Condensed"/>
                <a:ea typeface="Asap Condensed"/>
                <a:cs typeface="Asap Condensed"/>
                <a:sym typeface="Asap Condensed"/>
              </a:rPr>
              <a:t> with the idea you added to the Mural before our next call</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100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Report your August data if you haven’t yet</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1000"/>
              </a:spcBef>
              <a:spcAft>
                <a:spcPts val="100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Reach out to a BFZ coach to problem-solve for any stuck points</a:t>
            </a:r>
            <a:endParaRPr sz="1800">
              <a:solidFill>
                <a:srgbClr val="666666"/>
              </a:solidFill>
              <a:latin typeface="Asap Condensed"/>
              <a:ea typeface="Asap Condensed"/>
              <a:cs typeface="Asap Condensed"/>
              <a:sym typeface="Asap Condensed"/>
            </a:endParaRPr>
          </a:p>
        </p:txBody>
      </p:sp>
      <p:sp>
        <p:nvSpPr>
          <p:cNvPr id="442" name="Google Shape;442;p69"/>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highlight>
                  <a:srgbClr val="12B5EA"/>
                </a:highlight>
                <a:latin typeface="Asap Condensed"/>
                <a:ea typeface="Asap Condensed"/>
                <a:cs typeface="Asap Condensed"/>
                <a:sym typeface="Asap Condensed"/>
              </a:rPr>
              <a:t> Take action after this call</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FFFFFF"/>
              </a:solidFill>
              <a:highlight>
                <a:srgbClr val="12B5EA"/>
              </a:highlight>
              <a:latin typeface="Asap Condensed"/>
              <a:ea typeface="Asap Condensed"/>
              <a:cs typeface="Asap Condensed"/>
              <a:sym typeface="Asap Condense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6" name="Shape 446"/>
        <p:cNvGrpSpPr/>
        <p:nvPr/>
      </p:nvGrpSpPr>
      <p:grpSpPr>
        <a:xfrm>
          <a:off x="0" y="0"/>
          <a:ext cx="0" cy="0"/>
          <a:chOff x="0" y="0"/>
          <a:chExt cx="0" cy="0"/>
        </a:xfrm>
      </p:grpSpPr>
      <p:pic>
        <p:nvPicPr>
          <p:cNvPr id="447" name="Google Shape;447;p70"/>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448" name="Google Shape;448;p70"/>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Flex fund updates: Timing</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449" name="Google Shape;449;p70"/>
          <p:cNvSpPr txBox="1"/>
          <p:nvPr/>
        </p:nvSpPr>
        <p:spPr>
          <a:xfrm>
            <a:off x="417050" y="1100075"/>
            <a:ext cx="8155500" cy="3603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800">
                <a:solidFill>
                  <a:srgbClr val="666666"/>
                </a:solidFill>
                <a:latin typeface="Asap Condensed"/>
                <a:ea typeface="Asap Condensed"/>
                <a:cs typeface="Asap Condensed"/>
                <a:sym typeface="Asap Condensed"/>
              </a:rPr>
              <a:t>It’s not too late to apply if you haven’t yet. Email Eddie: eturner@community.solutions</a:t>
            </a:r>
            <a:endParaRPr b="1" sz="1800">
              <a:solidFill>
                <a:srgbClr val="666666"/>
              </a:solidFill>
              <a:latin typeface="Asap Condensed"/>
              <a:ea typeface="Asap Condensed"/>
              <a:cs typeface="Asap Condensed"/>
              <a:sym typeface="Asap Condensed"/>
            </a:endParaRPr>
          </a:p>
          <a:p>
            <a:pPr indent="0" lvl="0" marL="0" rtl="0" algn="l">
              <a:lnSpc>
                <a:spcPct val="115000"/>
              </a:lnSpc>
              <a:spcBef>
                <a:spcPts val="0"/>
              </a:spcBef>
              <a:spcAft>
                <a:spcPts val="0"/>
              </a:spcAft>
              <a:buNone/>
            </a:pPr>
            <a:r>
              <a:t/>
            </a:r>
            <a:endParaRPr i="1" sz="1800">
              <a:solidFill>
                <a:srgbClr val="666666"/>
              </a:solidFill>
              <a:latin typeface="Asap Condensed"/>
              <a:ea typeface="Asap Condensed"/>
              <a:cs typeface="Asap Condensed"/>
              <a:sym typeface="Asap Condensed"/>
            </a:endParaRPr>
          </a:p>
          <a:p>
            <a:pPr indent="-342900" lvl="0" marL="457200" rtl="0" algn="l">
              <a:lnSpc>
                <a:spcPct val="115000"/>
              </a:lnSpc>
              <a:spcBef>
                <a:spcPts val="100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Like Santa checking his list twice, we’re combing through all the documents</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100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BFZ will reach out in the next week with questions or updates</a:t>
            </a:r>
            <a:endParaRPr sz="1800">
              <a:solidFill>
                <a:srgbClr val="666666"/>
              </a:solidFill>
              <a:latin typeface="Asap Condensed"/>
              <a:ea typeface="Asap Condensed"/>
              <a:cs typeface="Asap Condensed"/>
              <a:sym typeface="Asap Condensed"/>
            </a:endParaRPr>
          </a:p>
          <a:p>
            <a:pPr indent="-342900" lvl="0" marL="457200" rtl="0" algn="l">
              <a:lnSpc>
                <a:spcPct val="150000"/>
              </a:lnSpc>
              <a:spcBef>
                <a:spcPts val="1000"/>
              </a:spcBef>
              <a:spcAft>
                <a:spcPts val="100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We’re looking to move any remaining funds in the next two weeks</a:t>
            </a:r>
            <a:endParaRPr sz="1800">
              <a:solidFill>
                <a:srgbClr val="666666"/>
              </a:solidFill>
              <a:latin typeface="Asap Condensed"/>
              <a:ea typeface="Asap Condensed"/>
              <a:cs typeface="Asap Condensed"/>
              <a:sym typeface="Asap Condense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3" name="Shape 453"/>
        <p:cNvGrpSpPr/>
        <p:nvPr/>
      </p:nvGrpSpPr>
      <p:grpSpPr>
        <a:xfrm>
          <a:off x="0" y="0"/>
          <a:ext cx="0" cy="0"/>
          <a:chOff x="0" y="0"/>
          <a:chExt cx="0" cy="0"/>
        </a:xfrm>
      </p:grpSpPr>
      <p:pic>
        <p:nvPicPr>
          <p:cNvPr id="454" name="Google Shape;454;p71"/>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455" name="Google Shape;455;p71"/>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Flex fund updates: Support</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456" name="Google Shape;456;p71"/>
          <p:cNvSpPr txBox="1"/>
          <p:nvPr/>
        </p:nvSpPr>
        <p:spPr>
          <a:xfrm>
            <a:off x="417050" y="1100075"/>
            <a:ext cx="8155500" cy="360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666666"/>
                </a:solidFill>
                <a:latin typeface="Asap Condensed"/>
                <a:ea typeface="Asap Condensed"/>
                <a:cs typeface="Asap Condensed"/>
                <a:sym typeface="Asap Condensed"/>
              </a:rPr>
              <a:t>If you are receiving a flex fund...</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100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We’re going to lighten up the reporting requirements; more soon</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100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We’ll gather recipients approx. every 2 months for a small group call to learn together</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1000"/>
              </a:spcBef>
              <a:spcAft>
                <a:spcPts val="100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Spend funds by April 30, 2022—the end of the next action cycle</a:t>
            </a:r>
            <a:endParaRPr sz="1800">
              <a:solidFill>
                <a:srgbClr val="666666"/>
              </a:solidFill>
              <a:latin typeface="Asap Condensed"/>
              <a:ea typeface="Asap Condensed"/>
              <a:cs typeface="Asap Condensed"/>
              <a:sym typeface="Asap Condense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0" name="Shape 460"/>
        <p:cNvGrpSpPr/>
        <p:nvPr/>
      </p:nvGrpSpPr>
      <p:grpSpPr>
        <a:xfrm>
          <a:off x="0" y="0"/>
          <a:ext cx="0" cy="0"/>
          <a:chOff x="0" y="0"/>
          <a:chExt cx="0" cy="0"/>
        </a:xfrm>
      </p:grpSpPr>
      <p:sp>
        <p:nvSpPr>
          <p:cNvPr id="461" name="Google Shape;461;p72"/>
          <p:cNvSpPr txBox="1"/>
          <p:nvPr/>
        </p:nvSpPr>
        <p:spPr>
          <a:xfrm>
            <a:off x="417050" y="1100075"/>
            <a:ext cx="8155500" cy="360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666666"/>
                </a:solidFill>
                <a:latin typeface="Asap Condensed"/>
                <a:ea typeface="Asap Condensed"/>
                <a:cs typeface="Asap Condensed"/>
                <a:sym typeface="Asap Condensed"/>
              </a:rPr>
              <a:t>We’re glad to be improving with you!</a:t>
            </a:r>
            <a:endParaRPr sz="18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0"/>
              </a:spcAft>
              <a:buNone/>
            </a:pPr>
            <a:r>
              <a:rPr lang="en" sz="1800">
                <a:solidFill>
                  <a:srgbClr val="666666"/>
                </a:solidFill>
                <a:latin typeface="Asap Condensed"/>
                <a:ea typeface="Asap Condensed"/>
                <a:cs typeface="Asap Condensed"/>
                <a:sym typeface="Asap Condensed"/>
              </a:rPr>
              <a:t>Email</a:t>
            </a:r>
            <a:r>
              <a:rPr lang="en" sz="1800">
                <a:solidFill>
                  <a:srgbClr val="666666"/>
                </a:solidFill>
                <a:latin typeface="Asap Condensed"/>
                <a:ea typeface="Asap Condensed"/>
                <a:cs typeface="Asap Condensed"/>
                <a:sym typeface="Asap Condensed"/>
              </a:rPr>
              <a:t> us anytime:</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100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Eddie Turner	eturner@community.solutions</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Emma Beers	ebeers@community.solutions</a:t>
            </a:r>
            <a:endParaRPr sz="18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0"/>
              </a:spcAft>
              <a:buNone/>
            </a:pPr>
            <a:r>
              <a:t/>
            </a:r>
            <a:endParaRPr sz="18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0"/>
              </a:spcAft>
              <a:buNone/>
            </a:pPr>
            <a:r>
              <a:rPr lang="en" sz="1800">
                <a:solidFill>
                  <a:srgbClr val="666666"/>
                </a:solidFill>
                <a:latin typeface="Asap Condensed"/>
                <a:ea typeface="Asap Condensed"/>
                <a:cs typeface="Asap Condensed"/>
                <a:sym typeface="Asap Condensed"/>
              </a:rPr>
              <a:t>Via email, we can troubleshoot problems and provide quick answers</a:t>
            </a:r>
            <a:endParaRPr sz="18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1000"/>
              </a:spcAft>
              <a:buNone/>
            </a:pPr>
            <a:r>
              <a:rPr lang="en" sz="1800">
                <a:solidFill>
                  <a:srgbClr val="666666"/>
                </a:solidFill>
                <a:latin typeface="Asap Condensed"/>
                <a:ea typeface="Asap Condensed"/>
                <a:cs typeface="Asap Condensed"/>
                <a:sym typeface="Asap Condensed"/>
              </a:rPr>
              <a:t>We’re also available for one-on-one calls to break open a problem or facilitate a conversation</a:t>
            </a:r>
            <a:endParaRPr sz="1800">
              <a:solidFill>
                <a:srgbClr val="666666"/>
              </a:solidFill>
              <a:latin typeface="Asap Condensed"/>
              <a:ea typeface="Asap Condensed"/>
              <a:cs typeface="Asap Condensed"/>
              <a:sym typeface="Asap Condensed"/>
            </a:endParaRPr>
          </a:p>
        </p:txBody>
      </p:sp>
      <p:pic>
        <p:nvPicPr>
          <p:cNvPr id="462" name="Google Shape;462;p72"/>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463" name="Google Shape;463;p72"/>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We’ll reach out this month</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7" name="Shape 167"/>
        <p:cNvGrpSpPr/>
        <p:nvPr/>
      </p:nvGrpSpPr>
      <p:grpSpPr>
        <a:xfrm>
          <a:off x="0" y="0"/>
          <a:ext cx="0" cy="0"/>
          <a:chOff x="0" y="0"/>
          <a:chExt cx="0" cy="0"/>
        </a:xfrm>
      </p:grpSpPr>
      <p:pic>
        <p:nvPicPr>
          <p:cNvPr id="168" name="Google Shape;168;p38"/>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169" name="Google Shape;169;p38"/>
          <p:cNvSpPr txBox="1"/>
          <p:nvPr>
            <p:ph type="title"/>
          </p:nvPr>
        </p:nvSpPr>
        <p:spPr>
          <a:xfrm>
            <a:off x="329250" y="2374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3600">
                <a:solidFill>
                  <a:srgbClr val="434343"/>
                </a:solidFill>
                <a:highlight>
                  <a:srgbClr val="F3F3F3"/>
                </a:highlight>
                <a:latin typeface="Asap Condensed"/>
                <a:ea typeface="Asap Condensed"/>
                <a:cs typeface="Asap Condensed"/>
                <a:sym typeface="Asap Condensed"/>
              </a:rPr>
              <a:t>As we measurably improve, we’re minimizing the time people spend in our homelessness response systems—so that they’re able to step into stability as soon as possible</a:t>
            </a:r>
            <a:endParaRPr b="1" sz="3600">
              <a:solidFill>
                <a:srgbClr val="434343"/>
              </a:solidFill>
              <a:highlight>
                <a:srgbClr val="F3F3F3"/>
              </a:highlight>
              <a:latin typeface="Asap Condensed"/>
              <a:ea typeface="Asap Condensed"/>
              <a:cs typeface="Asap Condensed"/>
              <a:sym typeface="Asap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3" name="Shape 173"/>
        <p:cNvGrpSpPr/>
        <p:nvPr/>
      </p:nvGrpSpPr>
      <p:grpSpPr>
        <a:xfrm>
          <a:off x="0" y="0"/>
          <a:ext cx="0" cy="0"/>
          <a:chOff x="0" y="0"/>
          <a:chExt cx="0" cy="0"/>
        </a:xfrm>
      </p:grpSpPr>
      <p:pic>
        <p:nvPicPr>
          <p:cNvPr id="174" name="Google Shape;174;p39"/>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175" name="Google Shape;175;p39"/>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12B5EA"/>
                </a:solidFill>
                <a:highlight>
                  <a:srgbClr val="12B5EA"/>
                </a:highlight>
                <a:latin typeface="Asap Condensed"/>
                <a:ea typeface="Asap Condensed"/>
                <a:cs typeface="Asap Condensed"/>
                <a:sym typeface="Asap Condensed"/>
              </a:rPr>
              <a:t>.</a:t>
            </a:r>
            <a:r>
              <a:rPr b="1" lang="en" sz="4000">
                <a:solidFill>
                  <a:srgbClr val="FFFFFF"/>
                </a:solidFill>
                <a:highlight>
                  <a:srgbClr val="12B5EA"/>
                </a:highlight>
                <a:latin typeface="Asap Condensed"/>
                <a:ea typeface="Asap Condensed"/>
                <a:cs typeface="Asap Condensed"/>
                <a:sym typeface="Asap Condensed"/>
              </a:rPr>
              <a:t>Let’s get warmed up</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176" name="Google Shape;176;p39"/>
          <p:cNvSpPr txBox="1"/>
          <p:nvPr/>
        </p:nvSpPr>
        <p:spPr>
          <a:xfrm>
            <a:off x="417050" y="1100075"/>
            <a:ext cx="8261700" cy="328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666666"/>
                </a:solidFill>
                <a:latin typeface="Asap Condensed"/>
                <a:ea typeface="Asap Condensed"/>
                <a:cs typeface="Asap Condensed"/>
                <a:sym typeface="Asap Condensed"/>
              </a:rPr>
              <a:t>Sweetgreen is working hard to influence me to Tweet the hashtag #elotebowl</a:t>
            </a:r>
            <a:endParaRPr b="1" sz="1800">
              <a:solidFill>
                <a:srgbClr val="666666"/>
              </a:solidFill>
              <a:latin typeface="Asap Condensed"/>
              <a:ea typeface="Asap Condensed"/>
              <a:cs typeface="Asap Condensed"/>
              <a:sym typeface="Asap Condensed"/>
            </a:endParaRPr>
          </a:p>
          <a:p>
            <a:pPr indent="0" lvl="0" marL="0" rtl="0" algn="l">
              <a:lnSpc>
                <a:spcPct val="115000"/>
              </a:lnSpc>
              <a:spcBef>
                <a:spcPts val="1000"/>
              </a:spcBef>
              <a:spcAft>
                <a:spcPts val="0"/>
              </a:spcAft>
              <a:buNone/>
            </a:pPr>
            <a:r>
              <a:rPr b="1" lang="en" sz="1800">
                <a:solidFill>
                  <a:srgbClr val="666666"/>
                </a:solidFill>
                <a:latin typeface="Asap Condensed"/>
                <a:ea typeface="Asap Condensed"/>
                <a:cs typeface="Asap Condensed"/>
                <a:sym typeface="Asap Condensed"/>
              </a:rPr>
              <a:t>Tell us in the chat 🗣</a:t>
            </a:r>
            <a:endParaRPr b="1" sz="1800">
              <a:solidFill>
                <a:srgbClr val="666666"/>
              </a:solidFill>
              <a:latin typeface="Asap Condensed"/>
              <a:ea typeface="Asap Condensed"/>
              <a:cs typeface="Asap Condensed"/>
              <a:sym typeface="Asap Condensed"/>
            </a:endParaRPr>
          </a:p>
          <a:p>
            <a:pPr indent="-342900" lvl="0" marL="457200" rtl="0" algn="l">
              <a:lnSpc>
                <a:spcPct val="115000"/>
              </a:lnSpc>
              <a:spcBef>
                <a:spcPts val="1000"/>
              </a:spcBef>
              <a:spcAft>
                <a:spcPts val="0"/>
              </a:spcAft>
              <a:buClr>
                <a:srgbClr val="666666"/>
              </a:buClr>
              <a:buSzPts val="1800"/>
              <a:buFont typeface="Asap Condensed"/>
              <a:buChar char="●"/>
            </a:pPr>
            <a:r>
              <a:rPr b="1" lang="en" sz="1800">
                <a:solidFill>
                  <a:srgbClr val="666666"/>
                </a:solidFill>
                <a:latin typeface="Asap Condensed"/>
                <a:ea typeface="Asap Condensed"/>
                <a:cs typeface="Asap Condensed"/>
                <a:sym typeface="Asap Condensed"/>
              </a:rPr>
              <a:t>Y</a:t>
            </a:r>
            <a:r>
              <a:rPr b="1" lang="en" sz="1800">
                <a:solidFill>
                  <a:srgbClr val="666666"/>
                </a:solidFill>
                <a:latin typeface="Asap Condensed"/>
                <a:ea typeface="Asap Condensed"/>
                <a:cs typeface="Asap Condensed"/>
                <a:sym typeface="Asap Condensed"/>
              </a:rPr>
              <a:t>our community</a:t>
            </a:r>
            <a:endParaRPr b="1" sz="1800">
              <a:solidFill>
                <a:srgbClr val="666666"/>
              </a:solidFill>
              <a:latin typeface="Asap Condensed"/>
              <a:ea typeface="Asap Condensed"/>
              <a:cs typeface="Asap Condensed"/>
              <a:sym typeface="Asap Condensed"/>
            </a:endParaRPr>
          </a:p>
          <a:p>
            <a:pPr indent="-342900" lvl="0" marL="457200" rtl="0" algn="l">
              <a:lnSpc>
                <a:spcPct val="115000"/>
              </a:lnSpc>
              <a:spcBef>
                <a:spcPts val="0"/>
              </a:spcBef>
              <a:spcAft>
                <a:spcPts val="0"/>
              </a:spcAft>
              <a:buClr>
                <a:srgbClr val="666666"/>
              </a:buClr>
              <a:buSzPts val="1800"/>
              <a:buFont typeface="Asap Condensed"/>
              <a:buChar char="●"/>
            </a:pPr>
            <a:r>
              <a:rPr b="1" lang="en" sz="1800">
                <a:solidFill>
                  <a:srgbClr val="666666"/>
                </a:solidFill>
                <a:latin typeface="Asap Condensed"/>
                <a:ea typeface="Asap Condensed"/>
                <a:cs typeface="Asap Condensed"/>
                <a:sym typeface="Asap Condensed"/>
              </a:rPr>
              <a:t>A hashtag that sums up your team’s work in System Flow so far</a:t>
            </a:r>
            <a:endParaRPr b="1" sz="1800">
              <a:solidFill>
                <a:srgbClr val="666666"/>
              </a:solidFill>
              <a:latin typeface="Asap Condensed"/>
              <a:ea typeface="Asap Condensed"/>
              <a:cs typeface="Asap Condensed"/>
              <a:sym typeface="Asap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0" name="Shape 180"/>
        <p:cNvGrpSpPr/>
        <p:nvPr/>
      </p:nvGrpSpPr>
      <p:grpSpPr>
        <a:xfrm>
          <a:off x="0" y="0"/>
          <a:ext cx="0" cy="0"/>
          <a:chOff x="0" y="0"/>
          <a:chExt cx="0" cy="0"/>
        </a:xfrm>
      </p:grpSpPr>
      <p:pic>
        <p:nvPicPr>
          <p:cNvPr id="181" name="Google Shape;181;p40"/>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182" name="Google Shape;182;p40"/>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12B5EA"/>
                </a:solidFill>
                <a:highlight>
                  <a:srgbClr val="12B5EA"/>
                </a:highlight>
                <a:latin typeface="Asap Condensed"/>
                <a:ea typeface="Asap Condensed"/>
                <a:cs typeface="Asap Condensed"/>
                <a:sym typeface="Asap Condensed"/>
              </a:rPr>
              <a:t>.</a:t>
            </a:r>
            <a:r>
              <a:rPr b="1" lang="en" sz="4000">
                <a:solidFill>
                  <a:srgbClr val="FFFFFF"/>
                </a:solidFill>
                <a:highlight>
                  <a:srgbClr val="12B5EA"/>
                </a:highlight>
                <a:latin typeface="Asap Condensed"/>
                <a:ea typeface="Asap Condensed"/>
                <a:cs typeface="Asap Condensed"/>
                <a:sym typeface="Asap Condensed"/>
              </a:rPr>
              <a:t>Your System Flow Coaches</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183" name="Google Shape;183;p40"/>
          <p:cNvSpPr txBox="1"/>
          <p:nvPr/>
        </p:nvSpPr>
        <p:spPr>
          <a:xfrm>
            <a:off x="6383712" y="3866975"/>
            <a:ext cx="24792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2"/>
                </a:solidFill>
                <a:latin typeface="Asap Condensed"/>
                <a:ea typeface="Asap Condensed"/>
                <a:cs typeface="Asap Condensed"/>
                <a:sym typeface="Asap Condensed"/>
              </a:rPr>
              <a:t>Erin Healy</a:t>
            </a:r>
            <a:endParaRPr b="1">
              <a:solidFill>
                <a:schemeClr val="lt2"/>
              </a:solidFill>
              <a:latin typeface="Asap Condensed"/>
              <a:ea typeface="Asap Condensed"/>
              <a:cs typeface="Asap Condensed"/>
              <a:sym typeface="Asap Condensed"/>
            </a:endParaRPr>
          </a:p>
          <a:p>
            <a:pPr indent="0" lvl="0" marL="0" marR="0" rtl="0" algn="ctr">
              <a:lnSpc>
                <a:spcPct val="100000"/>
              </a:lnSpc>
              <a:spcBef>
                <a:spcPts val="0"/>
              </a:spcBef>
              <a:spcAft>
                <a:spcPts val="0"/>
              </a:spcAft>
              <a:buNone/>
            </a:pPr>
            <a:r>
              <a:rPr lang="en">
                <a:solidFill>
                  <a:srgbClr val="757575"/>
                </a:solidFill>
                <a:latin typeface="Asap Condensed"/>
                <a:ea typeface="Asap Condensed"/>
                <a:cs typeface="Asap Condensed"/>
                <a:sym typeface="Asap Condensed"/>
              </a:rPr>
              <a:t>Strategy Lead,</a:t>
            </a:r>
            <a:br>
              <a:rPr lang="en">
                <a:solidFill>
                  <a:srgbClr val="757575"/>
                </a:solidFill>
                <a:latin typeface="Asap Condensed"/>
                <a:ea typeface="Asap Condensed"/>
                <a:cs typeface="Asap Condensed"/>
                <a:sym typeface="Asap Condensed"/>
              </a:rPr>
            </a:br>
            <a:r>
              <a:rPr lang="en">
                <a:solidFill>
                  <a:srgbClr val="757575"/>
                </a:solidFill>
                <a:latin typeface="Asap Condensed"/>
                <a:ea typeface="Asap Condensed"/>
                <a:cs typeface="Asap Condensed"/>
                <a:sym typeface="Asap Condensed"/>
              </a:rPr>
              <a:t>Large Scale Change</a:t>
            </a:r>
            <a:endParaRPr>
              <a:solidFill>
                <a:srgbClr val="757575"/>
              </a:solidFill>
              <a:latin typeface="Asap Condensed"/>
              <a:ea typeface="Asap Condensed"/>
              <a:cs typeface="Asap Condensed"/>
              <a:sym typeface="Asap Condensed"/>
            </a:endParaRPr>
          </a:p>
        </p:txBody>
      </p:sp>
      <p:pic>
        <p:nvPicPr>
          <p:cNvPr id="184" name="Google Shape;184;p40"/>
          <p:cNvPicPr preferRelativeResize="0"/>
          <p:nvPr/>
        </p:nvPicPr>
        <p:blipFill>
          <a:blip r:embed="rId4">
            <a:alphaModFix/>
          </a:blip>
          <a:stretch>
            <a:fillRect/>
          </a:stretch>
        </p:blipFill>
        <p:spPr>
          <a:xfrm>
            <a:off x="6420125" y="1315325"/>
            <a:ext cx="2406375" cy="2406375"/>
          </a:xfrm>
          <a:prstGeom prst="rect">
            <a:avLst/>
          </a:prstGeom>
          <a:noFill/>
          <a:ln>
            <a:noFill/>
          </a:ln>
        </p:spPr>
      </p:pic>
      <p:pic>
        <p:nvPicPr>
          <p:cNvPr id="185" name="Google Shape;185;p40"/>
          <p:cNvPicPr preferRelativeResize="0"/>
          <p:nvPr/>
        </p:nvPicPr>
        <p:blipFill>
          <a:blip r:embed="rId5">
            <a:alphaModFix/>
          </a:blip>
          <a:stretch>
            <a:fillRect/>
          </a:stretch>
        </p:blipFill>
        <p:spPr>
          <a:xfrm>
            <a:off x="420625" y="1315325"/>
            <a:ext cx="2446725" cy="2406350"/>
          </a:xfrm>
          <a:prstGeom prst="rect">
            <a:avLst/>
          </a:prstGeom>
          <a:noFill/>
          <a:ln>
            <a:noFill/>
          </a:ln>
        </p:spPr>
      </p:pic>
      <p:sp>
        <p:nvSpPr>
          <p:cNvPr id="186" name="Google Shape;186;p40"/>
          <p:cNvSpPr txBox="1"/>
          <p:nvPr/>
        </p:nvSpPr>
        <p:spPr>
          <a:xfrm>
            <a:off x="632682" y="3866950"/>
            <a:ext cx="2022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757575"/>
                </a:solidFill>
                <a:latin typeface="Asap Condensed"/>
                <a:ea typeface="Asap Condensed"/>
                <a:cs typeface="Asap Condensed"/>
                <a:sym typeface="Asap Condensed"/>
              </a:rPr>
              <a:t>Eddie Turner</a:t>
            </a:r>
            <a:endParaRPr b="1">
              <a:solidFill>
                <a:srgbClr val="757575"/>
              </a:solidFill>
              <a:latin typeface="Asap Condensed"/>
              <a:ea typeface="Asap Condensed"/>
              <a:cs typeface="Asap Condensed"/>
              <a:sym typeface="Asap Condensed"/>
            </a:endParaRPr>
          </a:p>
          <a:p>
            <a:pPr indent="0" lvl="0" marL="0" rtl="0" algn="ctr">
              <a:spcBef>
                <a:spcPts val="0"/>
              </a:spcBef>
              <a:spcAft>
                <a:spcPts val="0"/>
              </a:spcAft>
              <a:buNone/>
            </a:pPr>
            <a:r>
              <a:rPr lang="en">
                <a:solidFill>
                  <a:srgbClr val="757575"/>
                </a:solidFill>
                <a:latin typeface="Asap Condensed"/>
                <a:ea typeface="Asap Condensed"/>
                <a:cs typeface="Asap Condensed"/>
                <a:sym typeface="Asap Condensed"/>
              </a:rPr>
              <a:t>Senior Strategy Lead,</a:t>
            </a:r>
            <a:br>
              <a:rPr lang="en">
                <a:solidFill>
                  <a:srgbClr val="757575"/>
                </a:solidFill>
                <a:latin typeface="Asap Condensed"/>
                <a:ea typeface="Asap Condensed"/>
                <a:cs typeface="Asap Condensed"/>
                <a:sym typeface="Asap Condensed"/>
              </a:rPr>
            </a:br>
            <a:r>
              <a:rPr lang="en">
                <a:solidFill>
                  <a:srgbClr val="757575"/>
                </a:solidFill>
                <a:latin typeface="Asap Condensed"/>
                <a:ea typeface="Asap Condensed"/>
                <a:cs typeface="Asap Condensed"/>
                <a:sym typeface="Asap Condensed"/>
              </a:rPr>
              <a:t>Built for Zero Collaborative</a:t>
            </a:r>
            <a:endParaRPr>
              <a:solidFill>
                <a:srgbClr val="757575"/>
              </a:solidFill>
              <a:latin typeface="Asap Condensed"/>
              <a:ea typeface="Asap Condensed"/>
              <a:cs typeface="Asap Condensed"/>
              <a:sym typeface="Asap Condensed"/>
            </a:endParaRPr>
          </a:p>
        </p:txBody>
      </p:sp>
      <p:pic>
        <p:nvPicPr>
          <p:cNvPr id="187" name="Google Shape;187;p40"/>
          <p:cNvPicPr preferRelativeResize="0"/>
          <p:nvPr/>
        </p:nvPicPr>
        <p:blipFill>
          <a:blip r:embed="rId6">
            <a:alphaModFix/>
          </a:blip>
          <a:stretch>
            <a:fillRect/>
          </a:stretch>
        </p:blipFill>
        <p:spPr>
          <a:xfrm>
            <a:off x="3440550" y="1368563"/>
            <a:ext cx="2406375" cy="2406375"/>
          </a:xfrm>
          <a:prstGeom prst="rect">
            <a:avLst/>
          </a:prstGeom>
          <a:noFill/>
          <a:ln>
            <a:noFill/>
          </a:ln>
        </p:spPr>
      </p:pic>
      <p:sp>
        <p:nvSpPr>
          <p:cNvPr id="188" name="Google Shape;188;p40"/>
          <p:cNvSpPr txBox="1"/>
          <p:nvPr/>
        </p:nvSpPr>
        <p:spPr>
          <a:xfrm>
            <a:off x="3632445" y="3866975"/>
            <a:ext cx="2022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757575"/>
                </a:solidFill>
                <a:latin typeface="Asap Condensed"/>
                <a:ea typeface="Asap Condensed"/>
                <a:cs typeface="Asap Condensed"/>
                <a:sym typeface="Asap Condensed"/>
              </a:rPr>
              <a:t>Emma Beers</a:t>
            </a:r>
            <a:endParaRPr b="1">
              <a:solidFill>
                <a:srgbClr val="757575"/>
              </a:solidFill>
              <a:latin typeface="Asap Condensed"/>
              <a:ea typeface="Asap Condensed"/>
              <a:cs typeface="Asap Condensed"/>
              <a:sym typeface="Asap Condensed"/>
            </a:endParaRPr>
          </a:p>
          <a:p>
            <a:pPr indent="0" lvl="0" marL="0" rtl="0" algn="ctr">
              <a:spcBef>
                <a:spcPts val="0"/>
              </a:spcBef>
              <a:spcAft>
                <a:spcPts val="0"/>
              </a:spcAft>
              <a:buNone/>
            </a:pPr>
            <a:r>
              <a:rPr lang="en">
                <a:solidFill>
                  <a:srgbClr val="757575"/>
                </a:solidFill>
                <a:latin typeface="Asap Condensed"/>
                <a:ea typeface="Asap Condensed"/>
                <a:cs typeface="Asap Condensed"/>
                <a:sym typeface="Asap Condensed"/>
              </a:rPr>
              <a:t>Interventions Manager</a:t>
            </a:r>
            <a:r>
              <a:rPr lang="en">
                <a:solidFill>
                  <a:srgbClr val="757575"/>
                </a:solidFill>
                <a:latin typeface="Asap Condensed"/>
                <a:ea typeface="Asap Condensed"/>
                <a:cs typeface="Asap Condensed"/>
                <a:sym typeface="Asap Condensed"/>
              </a:rPr>
              <a:t>,</a:t>
            </a:r>
            <a:br>
              <a:rPr lang="en">
                <a:solidFill>
                  <a:srgbClr val="757575"/>
                </a:solidFill>
                <a:latin typeface="Asap Condensed"/>
                <a:ea typeface="Asap Condensed"/>
                <a:cs typeface="Asap Condensed"/>
                <a:sym typeface="Asap Condensed"/>
              </a:rPr>
            </a:br>
            <a:r>
              <a:rPr lang="en">
                <a:solidFill>
                  <a:srgbClr val="757575"/>
                </a:solidFill>
                <a:latin typeface="Asap Condensed"/>
                <a:ea typeface="Asap Condensed"/>
                <a:cs typeface="Asap Condensed"/>
                <a:sym typeface="Asap Condensed"/>
              </a:rPr>
              <a:t>Built for Zero Collaborative</a:t>
            </a:r>
            <a:endParaRPr>
              <a:solidFill>
                <a:srgbClr val="757575"/>
              </a:solidFill>
              <a:latin typeface="Asap Condensed"/>
              <a:ea typeface="Asap Condensed"/>
              <a:cs typeface="Asap Condensed"/>
              <a:sym typeface="Asap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2" name="Shape 192"/>
        <p:cNvGrpSpPr/>
        <p:nvPr/>
      </p:nvGrpSpPr>
      <p:grpSpPr>
        <a:xfrm>
          <a:off x="0" y="0"/>
          <a:ext cx="0" cy="0"/>
          <a:chOff x="0" y="0"/>
          <a:chExt cx="0" cy="0"/>
        </a:xfrm>
      </p:grpSpPr>
      <p:pic>
        <p:nvPicPr>
          <p:cNvPr id="193" name="Google Shape;193;p41"/>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194" name="Google Shape;194;p41"/>
          <p:cNvSpPr txBox="1"/>
          <p:nvPr/>
        </p:nvSpPr>
        <p:spPr>
          <a:xfrm>
            <a:off x="417050" y="1100075"/>
            <a:ext cx="8397600" cy="3646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Celebrate fresh reductions</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100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What’s next in the System Flow cohort</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100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Loop back on bucket leads</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1000"/>
              </a:spcBef>
              <a:spcAft>
                <a:spcPts val="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Practice skills for taking action and </a:t>
            </a:r>
            <a:r>
              <a:rPr lang="en" sz="1800">
                <a:solidFill>
                  <a:srgbClr val="666666"/>
                </a:solidFill>
                <a:latin typeface="Asap Condensed"/>
                <a:ea typeface="Asap Condensed"/>
                <a:cs typeface="Asap Condensed"/>
                <a:sym typeface="Asap Condensed"/>
              </a:rPr>
              <a:t>orchestrating</a:t>
            </a:r>
            <a:r>
              <a:rPr lang="en" sz="1800">
                <a:solidFill>
                  <a:srgbClr val="666666"/>
                </a:solidFill>
                <a:latin typeface="Asap Condensed"/>
                <a:ea typeface="Asap Condensed"/>
                <a:cs typeface="Asap Condensed"/>
                <a:sym typeface="Asap Condensed"/>
              </a:rPr>
              <a:t> system-level results</a:t>
            </a:r>
            <a:endParaRPr sz="1800">
              <a:solidFill>
                <a:srgbClr val="666666"/>
              </a:solidFill>
              <a:latin typeface="Asap Condensed"/>
              <a:ea typeface="Asap Condensed"/>
              <a:cs typeface="Asap Condensed"/>
              <a:sym typeface="Asap Condensed"/>
            </a:endParaRPr>
          </a:p>
          <a:p>
            <a:pPr indent="-342900" lvl="0" marL="457200" rtl="0" algn="l">
              <a:lnSpc>
                <a:spcPct val="115000"/>
              </a:lnSpc>
              <a:spcBef>
                <a:spcPts val="1000"/>
              </a:spcBef>
              <a:spcAft>
                <a:spcPts val="1000"/>
              </a:spcAft>
              <a:buClr>
                <a:srgbClr val="666666"/>
              </a:buClr>
              <a:buSzPts val="1800"/>
              <a:buFont typeface="Asap Condensed"/>
              <a:buChar char="●"/>
            </a:pPr>
            <a:r>
              <a:rPr lang="en" sz="1800">
                <a:solidFill>
                  <a:srgbClr val="666666"/>
                </a:solidFill>
                <a:latin typeface="Asap Condensed"/>
                <a:ea typeface="Asap Condensed"/>
                <a:cs typeface="Asap Condensed"/>
                <a:sym typeface="Asap Condensed"/>
              </a:rPr>
              <a:t>Flex fund updates—on timelines and coaching support</a:t>
            </a:r>
            <a:endParaRPr sz="1800">
              <a:solidFill>
                <a:srgbClr val="666666"/>
              </a:solidFill>
              <a:latin typeface="Asap Condensed"/>
              <a:ea typeface="Asap Condensed"/>
              <a:cs typeface="Asap Condensed"/>
              <a:sym typeface="Asap Condensed"/>
            </a:endParaRPr>
          </a:p>
        </p:txBody>
      </p:sp>
      <p:sp>
        <p:nvSpPr>
          <p:cNvPr id="195" name="Google Shape;195;p41"/>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12B5EA"/>
                </a:solidFill>
                <a:highlight>
                  <a:srgbClr val="12B5EA"/>
                </a:highlight>
                <a:latin typeface="Asap Condensed"/>
                <a:ea typeface="Asap Condensed"/>
                <a:cs typeface="Asap Condensed"/>
                <a:sym typeface="Asap Condensed"/>
              </a:rPr>
              <a:t>.</a:t>
            </a:r>
            <a:r>
              <a:rPr b="1" lang="en" sz="4000">
                <a:solidFill>
                  <a:srgbClr val="FFFFFF"/>
                </a:solidFill>
                <a:highlight>
                  <a:srgbClr val="12B5EA"/>
                </a:highlight>
                <a:latin typeface="Asap Condensed"/>
                <a:ea typeface="Asap Condensed"/>
                <a:cs typeface="Asap Condensed"/>
                <a:sym typeface="Asap Condensed"/>
              </a:rPr>
              <a:t>On today’s call</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9" name="Shape 199"/>
        <p:cNvGrpSpPr/>
        <p:nvPr/>
      </p:nvGrpSpPr>
      <p:grpSpPr>
        <a:xfrm>
          <a:off x="0" y="0"/>
          <a:ext cx="0" cy="0"/>
          <a:chOff x="0" y="0"/>
          <a:chExt cx="0" cy="0"/>
        </a:xfrm>
      </p:grpSpPr>
      <p:pic>
        <p:nvPicPr>
          <p:cNvPr id="200" name="Google Shape;200;p42"/>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201" name="Google Shape;201;p42"/>
          <p:cNvSpPr txBox="1"/>
          <p:nvPr>
            <p:ph type="title"/>
          </p:nvPr>
        </p:nvSpPr>
        <p:spPr>
          <a:xfrm>
            <a:off x="329250" y="22981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3600">
                <a:solidFill>
                  <a:srgbClr val="434343"/>
                </a:solidFill>
                <a:highlight>
                  <a:srgbClr val="F3F3F3"/>
                </a:highlight>
                <a:latin typeface="Asap Condensed"/>
                <a:ea typeface="Asap Condensed"/>
                <a:cs typeface="Asap Condensed"/>
                <a:sym typeface="Asap Condensed"/>
              </a:rPr>
              <a:t>If you haven’t calculated this month’s data,</a:t>
            </a:r>
            <a:br>
              <a:rPr b="1" lang="en" sz="3600">
                <a:solidFill>
                  <a:srgbClr val="434343"/>
                </a:solidFill>
                <a:highlight>
                  <a:srgbClr val="F3F3F3"/>
                </a:highlight>
                <a:latin typeface="Asap Condensed"/>
                <a:ea typeface="Asap Condensed"/>
                <a:cs typeface="Asap Condensed"/>
                <a:sym typeface="Asap Condensed"/>
              </a:rPr>
            </a:br>
            <a:r>
              <a:rPr b="1" lang="en" sz="3600">
                <a:solidFill>
                  <a:srgbClr val="434343"/>
                </a:solidFill>
                <a:highlight>
                  <a:srgbClr val="F3F3F3"/>
                </a:highlight>
                <a:latin typeface="Asap Condensed"/>
                <a:ea typeface="Asap Condensed"/>
                <a:cs typeface="Asap Condensed"/>
                <a:sym typeface="Asap Condensed"/>
              </a:rPr>
              <a:t>take a few minutes to do it now</a:t>
            </a:r>
            <a:endParaRPr b="1" sz="3600">
              <a:solidFill>
                <a:srgbClr val="494949"/>
              </a:solidFill>
              <a:highlight>
                <a:srgbClr val="F3F3F3"/>
              </a:highlight>
              <a:latin typeface="Asap Condensed"/>
              <a:ea typeface="Asap Condensed"/>
              <a:cs typeface="Asap Condensed"/>
              <a:sym typeface="Asap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5" name="Shape 205"/>
        <p:cNvGrpSpPr/>
        <p:nvPr/>
      </p:nvGrpSpPr>
      <p:grpSpPr>
        <a:xfrm>
          <a:off x="0" y="0"/>
          <a:ext cx="0" cy="0"/>
          <a:chOff x="0" y="0"/>
          <a:chExt cx="0" cy="0"/>
        </a:xfrm>
      </p:grpSpPr>
      <p:pic>
        <p:nvPicPr>
          <p:cNvPr id="206" name="Google Shape;206;p43"/>
          <p:cNvPicPr preferRelativeResize="0"/>
          <p:nvPr/>
        </p:nvPicPr>
        <p:blipFill rotWithShape="1">
          <a:blip r:embed="rId3">
            <a:alphaModFix/>
          </a:blip>
          <a:srcRect b="86184" l="0" r="0" t="0"/>
          <a:stretch/>
        </p:blipFill>
        <p:spPr>
          <a:xfrm>
            <a:off x="0" y="0"/>
            <a:ext cx="9144000" cy="710624"/>
          </a:xfrm>
          <a:prstGeom prst="rect">
            <a:avLst/>
          </a:prstGeom>
          <a:noFill/>
          <a:ln>
            <a:noFill/>
          </a:ln>
        </p:spPr>
      </p:pic>
      <p:sp>
        <p:nvSpPr>
          <p:cNvPr id="207" name="Google Shape;207;p43"/>
          <p:cNvSpPr txBox="1"/>
          <p:nvPr>
            <p:ph type="title"/>
          </p:nvPr>
        </p:nvSpPr>
        <p:spPr>
          <a:xfrm>
            <a:off x="329250" y="25267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3600">
                <a:solidFill>
                  <a:srgbClr val="434343"/>
                </a:solidFill>
                <a:highlight>
                  <a:srgbClr val="F3F3F3"/>
                </a:highlight>
                <a:latin typeface="Asap Condensed"/>
                <a:ea typeface="Asap Condensed"/>
                <a:cs typeface="Asap Condensed"/>
                <a:sym typeface="Asap Condensed"/>
              </a:rPr>
              <a:t>What is one observation you’re making about your data today?</a:t>
            </a:r>
            <a:endParaRPr b="1" sz="3600">
              <a:solidFill>
                <a:srgbClr val="434343"/>
              </a:solidFill>
              <a:highlight>
                <a:srgbClr val="F3F3F3"/>
              </a:highlight>
              <a:latin typeface="Asap Condensed"/>
              <a:ea typeface="Asap Condensed"/>
              <a:cs typeface="Asap Condensed"/>
              <a:sym typeface="Asap Condensed"/>
            </a:endParaRPr>
          </a:p>
          <a:p>
            <a:pPr indent="0" lvl="0" marL="0" rtl="0" algn="l">
              <a:spcBef>
                <a:spcPts val="0"/>
              </a:spcBef>
              <a:spcAft>
                <a:spcPts val="0"/>
              </a:spcAft>
              <a:buClr>
                <a:schemeClr val="dk2"/>
              </a:buClr>
              <a:buSzPts val="1100"/>
              <a:buFont typeface="Arial"/>
              <a:buNone/>
            </a:pPr>
            <a:r>
              <a:t/>
            </a:r>
            <a:endParaRPr b="1" sz="3600">
              <a:solidFill>
                <a:srgbClr val="434343"/>
              </a:solidFill>
              <a:highlight>
                <a:srgbClr val="F3F3F3"/>
              </a:highlight>
              <a:latin typeface="Asap Condensed"/>
              <a:ea typeface="Asap Condensed"/>
              <a:cs typeface="Asap Condensed"/>
              <a:sym typeface="Asap Condensed"/>
            </a:endParaRPr>
          </a:p>
          <a:p>
            <a:pPr indent="0" lvl="0" marL="0" rtl="0" algn="l">
              <a:spcBef>
                <a:spcPts val="0"/>
              </a:spcBef>
              <a:spcAft>
                <a:spcPts val="0"/>
              </a:spcAft>
              <a:buClr>
                <a:schemeClr val="dk2"/>
              </a:buClr>
              <a:buSzPts val="1100"/>
              <a:buFont typeface="Arial"/>
              <a:buNone/>
            </a:pPr>
            <a:r>
              <a:rPr b="1" lang="en" sz="3600">
                <a:solidFill>
                  <a:srgbClr val="434343"/>
                </a:solidFill>
                <a:highlight>
                  <a:srgbClr val="F3F3F3"/>
                </a:highlight>
                <a:latin typeface="Asap Condensed"/>
                <a:ea typeface="Asap Condensed"/>
                <a:cs typeface="Asap Condensed"/>
                <a:sym typeface="Asap Condensed"/>
              </a:rPr>
              <a:t>Any trends, outliers, mysterious phenomena?</a:t>
            </a:r>
            <a:endParaRPr b="1" sz="3600">
              <a:solidFill>
                <a:srgbClr val="494949"/>
              </a:solidFill>
              <a:highlight>
                <a:srgbClr val="F3F3F3"/>
              </a:highlight>
              <a:latin typeface="Asap Condensed"/>
              <a:ea typeface="Asap Condensed"/>
              <a:cs typeface="Asap Condensed"/>
              <a:sym typeface="Asap Condensed"/>
            </a:endParaRPr>
          </a:p>
        </p:txBody>
      </p:sp>
      <p:sp>
        <p:nvSpPr>
          <p:cNvPr id="208" name="Google Shape;208;p43"/>
          <p:cNvSpPr txBox="1"/>
          <p:nvPr/>
        </p:nvSpPr>
        <p:spPr>
          <a:xfrm rot="-1323487">
            <a:off x="7151219" y="625472"/>
            <a:ext cx="2113717" cy="538596"/>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rgbClr val="FFFFFF"/>
                </a:solidFill>
                <a:highlight>
                  <a:schemeClr val="dk1"/>
                </a:highlight>
                <a:latin typeface="Asap Condensed"/>
                <a:ea typeface="Asap Condensed"/>
                <a:cs typeface="Asap Condensed"/>
                <a:sym typeface="Asap Condensed"/>
              </a:rPr>
              <a:t>Chat or unmute</a:t>
            </a:r>
            <a:endParaRPr sz="2300">
              <a:solidFill>
                <a:srgbClr val="FFFFFF"/>
              </a:solidFill>
              <a:highlight>
                <a:schemeClr val="dk1"/>
              </a:highlight>
              <a:latin typeface="Asap Condensed"/>
              <a:ea typeface="Asap Condensed"/>
              <a:cs typeface="Asap Condensed"/>
              <a:sym typeface="Asap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mmunity Solutions Evergreen">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